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4"/>
  </p:sldMasterIdLst>
  <p:sldIdLst>
    <p:sldId id="272" r:id="rId5"/>
    <p:sldId id="270" r:id="rId6"/>
    <p:sldId id="260" r:id="rId7"/>
    <p:sldId id="274" r:id="rId8"/>
    <p:sldId id="275" r:id="rId9"/>
    <p:sldId id="276" r:id="rId10"/>
    <p:sldId id="277" r:id="rId11"/>
    <p:sldId id="278" r:id="rId12"/>
    <p:sldId id="279" r:id="rId13"/>
    <p:sldId id="280" r:id="rId14"/>
    <p:sldId id="282" r:id="rId15"/>
    <p:sldId id="283"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acchi, Michael" initials="BM" lastIdx="1" clrIdx="0">
    <p:extLst>
      <p:ext uri="{19B8F6BF-5375-455C-9EA6-DF929625EA0E}">
        <p15:presenceInfo xmlns:p15="http://schemas.microsoft.com/office/powerpoint/2012/main" userId="S::baracchim@SpringfieldPublicSchools.com::0c8dc3d5-ba1f-493a-958a-dbfe7ee8f4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ABD"/>
    <a:srgbClr val="2F7BBD"/>
    <a:srgbClr val="162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an, Azell" userId="938142ae-d5cd-47c1-a4d6-583d06f338d1" providerId="ADAL" clId="{04CBA6FB-6B4C-4670-BF46-7D02E6DC0B17}"/>
    <pc:docChg chg="delSld">
      <pc:chgData name="Cavaan, Azell" userId="938142ae-d5cd-47c1-a4d6-583d06f338d1" providerId="ADAL" clId="{04CBA6FB-6B4C-4670-BF46-7D02E6DC0B17}" dt="2021-02-02T13:23:19.508" v="0" actId="2696"/>
      <pc:docMkLst>
        <pc:docMk/>
      </pc:docMkLst>
      <pc:sldChg chg="del">
        <pc:chgData name="Cavaan, Azell" userId="938142ae-d5cd-47c1-a4d6-583d06f338d1" providerId="ADAL" clId="{04CBA6FB-6B4C-4670-BF46-7D02E6DC0B17}" dt="2021-02-02T13:23:19.508" v="0" actId="2696"/>
        <pc:sldMkLst>
          <pc:docMk/>
          <pc:sldMk cId="3664949852" sldId="273"/>
        </pc:sldMkLst>
      </pc:sldChg>
    </pc:docChg>
  </pc:docChgLst>
  <pc:docChgLst>
    <pc:chgData name="Santana, Lucila" userId="e6e2fa06-8d5c-469e-8f59-b4a3648ea9f5" providerId="ADAL" clId="{31586EC5-33DF-4BD0-9621-82A5F91853D2}"/>
    <pc:docChg chg="modSld">
      <pc:chgData name="Santana, Lucila" userId="e6e2fa06-8d5c-469e-8f59-b4a3648ea9f5" providerId="ADAL" clId="{31586EC5-33DF-4BD0-9621-82A5F91853D2}" dt="2021-01-28T19:31:26.221" v="25"/>
      <pc:docMkLst>
        <pc:docMk/>
      </pc:docMkLst>
      <pc:sldChg chg="modTransition">
        <pc:chgData name="Santana, Lucila" userId="e6e2fa06-8d5c-469e-8f59-b4a3648ea9f5" providerId="ADAL" clId="{31586EC5-33DF-4BD0-9621-82A5F91853D2}" dt="2021-01-28T19:31:24.187" v="23"/>
        <pc:sldMkLst>
          <pc:docMk/>
          <pc:sldMk cId="1115194219" sldId="260"/>
        </pc:sldMkLst>
      </pc:sldChg>
      <pc:sldChg chg="modTransition">
        <pc:chgData name="Santana, Lucila" userId="e6e2fa06-8d5c-469e-8f59-b4a3648ea9f5" providerId="ADAL" clId="{31586EC5-33DF-4BD0-9621-82A5F91853D2}" dt="2021-01-28T19:31:25.175" v="24"/>
        <pc:sldMkLst>
          <pc:docMk/>
          <pc:sldMk cId="1967744797" sldId="270"/>
        </pc:sldMkLst>
      </pc:sldChg>
      <pc:sldChg chg="modTransition">
        <pc:chgData name="Santana, Lucila" userId="e6e2fa06-8d5c-469e-8f59-b4a3648ea9f5" providerId="ADAL" clId="{31586EC5-33DF-4BD0-9621-82A5F91853D2}" dt="2021-01-28T19:31:11.005" v="19"/>
        <pc:sldMkLst>
          <pc:docMk/>
          <pc:sldMk cId="1465700009" sldId="272"/>
        </pc:sldMkLst>
      </pc:sldChg>
      <pc:sldChg chg="modTransition">
        <pc:chgData name="Santana, Lucila" userId="e6e2fa06-8d5c-469e-8f59-b4a3648ea9f5" providerId="ADAL" clId="{31586EC5-33DF-4BD0-9621-82A5F91853D2}" dt="2021-01-28T19:31:26.221" v="25"/>
        <pc:sldMkLst>
          <pc:docMk/>
          <pc:sldMk cId="3664949852" sldId="273"/>
        </pc:sldMkLst>
      </pc:sldChg>
      <pc:sldChg chg="modTransition">
        <pc:chgData name="Santana, Lucila" userId="e6e2fa06-8d5c-469e-8f59-b4a3648ea9f5" providerId="ADAL" clId="{31586EC5-33DF-4BD0-9621-82A5F91853D2}" dt="2021-01-28T19:31:23.125" v="22"/>
        <pc:sldMkLst>
          <pc:docMk/>
          <pc:sldMk cId="2025026932" sldId="274"/>
        </pc:sldMkLst>
      </pc:sldChg>
      <pc:sldChg chg="modTransition">
        <pc:chgData name="Santana, Lucila" userId="e6e2fa06-8d5c-469e-8f59-b4a3648ea9f5" providerId="ADAL" clId="{31586EC5-33DF-4BD0-9621-82A5F91853D2}" dt="2021-01-28T19:31:22.078" v="21"/>
        <pc:sldMkLst>
          <pc:docMk/>
          <pc:sldMk cId="2382234322" sldId="275"/>
        </pc:sldMkLst>
      </pc:sldChg>
      <pc:sldChg chg="modTransition">
        <pc:chgData name="Santana, Lucila" userId="e6e2fa06-8d5c-469e-8f59-b4a3648ea9f5" providerId="ADAL" clId="{31586EC5-33DF-4BD0-9621-82A5F91853D2}" dt="2021-01-28T19:31:20.732" v="20"/>
        <pc:sldMkLst>
          <pc:docMk/>
          <pc:sldMk cId="794842694" sldId="276"/>
        </pc:sldMkLst>
      </pc:sldChg>
      <pc:sldChg chg="modTransition">
        <pc:chgData name="Santana, Lucila" userId="e6e2fa06-8d5c-469e-8f59-b4a3648ea9f5" providerId="ADAL" clId="{31586EC5-33DF-4BD0-9621-82A5F91853D2}" dt="2021-01-28T19:30:53.773" v="17"/>
        <pc:sldMkLst>
          <pc:docMk/>
          <pc:sldMk cId="949730255" sldId="277"/>
        </pc:sldMkLst>
      </pc:sldChg>
      <pc:sldChg chg="modTransition">
        <pc:chgData name="Santana, Lucila" userId="e6e2fa06-8d5c-469e-8f59-b4a3648ea9f5" providerId="ADAL" clId="{31586EC5-33DF-4BD0-9621-82A5F91853D2}" dt="2021-01-28T19:31:04.938" v="18"/>
        <pc:sldMkLst>
          <pc:docMk/>
          <pc:sldMk cId="914079118" sldId="27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F49F-5CCD-4040-9EDC-664FA208AD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9BCF3-03B9-439D-A3D3-F093DFC73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85688C-CF7F-4BCD-AB6B-F74C874FFB3B}"/>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5" name="Footer Placeholder 4">
            <a:extLst>
              <a:ext uri="{FF2B5EF4-FFF2-40B4-BE49-F238E27FC236}">
                <a16:creationId xmlns:a16="http://schemas.microsoft.com/office/drawing/2014/main" id="{1DFBC2B6-8831-46D0-AA19-47D2FFF5A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0742F-3A7F-4124-8F5D-2619096AB2A5}"/>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3189727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C606-2AF6-4A44-B620-CC1467BF91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F9398F-BD56-4B4D-A451-E2E548D95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4A8E1-F421-43AF-99C6-EC173E6D5010}"/>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5" name="Footer Placeholder 4">
            <a:extLst>
              <a:ext uri="{FF2B5EF4-FFF2-40B4-BE49-F238E27FC236}">
                <a16:creationId xmlns:a16="http://schemas.microsoft.com/office/drawing/2014/main" id="{37692E65-DF3D-4C8C-A151-2166FCC88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4D828-5399-47E6-968F-76FF504AF4C6}"/>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358792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43A4F0-2674-4C9C-96C6-502F9321CC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DB201E-E0E3-4881-8484-0236398DD6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9DCFA-0A59-4393-BFE2-D0873BF219F7}"/>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5" name="Footer Placeholder 4">
            <a:extLst>
              <a:ext uri="{FF2B5EF4-FFF2-40B4-BE49-F238E27FC236}">
                <a16:creationId xmlns:a16="http://schemas.microsoft.com/office/drawing/2014/main" id="{BA60E43F-4F40-48A7-98C3-C1CD244C5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A1DC1-AB23-4903-9290-A0125335FE22}"/>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2655788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0F87-3B06-484C-9585-4B3E08C44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74BA6-2563-404F-85C1-4B505B46A2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111E6-714A-4F87-8DDE-3C0B1FE47481}"/>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5" name="Footer Placeholder 4">
            <a:extLst>
              <a:ext uri="{FF2B5EF4-FFF2-40B4-BE49-F238E27FC236}">
                <a16:creationId xmlns:a16="http://schemas.microsoft.com/office/drawing/2014/main" id="{B45CA474-E294-4B03-80E9-99A748EA3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E3250-BBAE-40B1-971F-629A664478FA}"/>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143473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2A74-9BA2-470C-8133-C8DEB08C25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9A5D15-2C30-415D-876D-1D6F76BB1C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55DE62-CA69-4ECA-BA55-65CC344FF43C}"/>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5" name="Footer Placeholder 4">
            <a:extLst>
              <a:ext uri="{FF2B5EF4-FFF2-40B4-BE49-F238E27FC236}">
                <a16:creationId xmlns:a16="http://schemas.microsoft.com/office/drawing/2014/main" id="{D2CBDA5C-49A9-4C41-BA6A-B860C706A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95999-3E8B-4CA3-A3EC-E158ACCF384B}"/>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2739823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069F-6248-40D1-9129-3EFC27EF3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66DE2A-DF3F-46D8-A426-03DFAC94E5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8C5AF4-9347-4A46-856C-9583FE6AEF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FC8501-8680-49FD-AE0E-E864181FC55A}"/>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6" name="Footer Placeholder 5">
            <a:extLst>
              <a:ext uri="{FF2B5EF4-FFF2-40B4-BE49-F238E27FC236}">
                <a16:creationId xmlns:a16="http://schemas.microsoft.com/office/drawing/2014/main" id="{89E6B176-01E9-4347-B976-62BE4D2FC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80DA6-BDB7-40E1-876A-B58A38AB2542}"/>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357564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07DD-9FBF-49CE-98F0-35AFBD939F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67F44D-4009-42D7-8717-0674E25A6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6D909A-42CC-476C-B697-4AE007A802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8EA830-29FD-45C4-804A-C8074FD027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FA40F2-4E8D-42ED-9188-144B33E788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72C9A0-E325-4305-9C4C-40BA05807AA9}"/>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8" name="Footer Placeholder 7">
            <a:extLst>
              <a:ext uri="{FF2B5EF4-FFF2-40B4-BE49-F238E27FC236}">
                <a16:creationId xmlns:a16="http://schemas.microsoft.com/office/drawing/2014/main" id="{C458F2B4-4E2C-4AEC-B403-B265F12842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66F2E-431F-4CAF-8ADF-CFBAECAFDE95}"/>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163005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239F-F82D-430C-8FFE-B708F059A3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557E53-AC0B-4DB5-94E7-D8DFCFCA5826}"/>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4" name="Footer Placeholder 3">
            <a:extLst>
              <a:ext uri="{FF2B5EF4-FFF2-40B4-BE49-F238E27FC236}">
                <a16:creationId xmlns:a16="http://schemas.microsoft.com/office/drawing/2014/main" id="{084C8661-239C-467B-800B-1BA3C429D5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56C51-DF61-4185-A31E-1201EED637BE}"/>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233220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1544C-C3B9-4739-B654-1EF222867A6D}"/>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3" name="Footer Placeholder 2">
            <a:extLst>
              <a:ext uri="{FF2B5EF4-FFF2-40B4-BE49-F238E27FC236}">
                <a16:creationId xmlns:a16="http://schemas.microsoft.com/office/drawing/2014/main" id="{F277E0BA-120F-48C3-B938-CCE84EA570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B3F99E-FC25-4F06-ACDD-B2A20B6672F4}"/>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612197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B0877-8A13-4126-A4FC-960DE4577C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9EE0C9-2323-40EA-A9DD-C78086FAC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B80CA7-9F94-4C8F-9A96-0453C10251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F44F50-AEC3-4778-954C-135EEBC45700}"/>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6" name="Footer Placeholder 5">
            <a:extLst>
              <a:ext uri="{FF2B5EF4-FFF2-40B4-BE49-F238E27FC236}">
                <a16:creationId xmlns:a16="http://schemas.microsoft.com/office/drawing/2014/main" id="{C472DE74-263C-4DA0-BBEC-717D6461B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D90B6-FD5C-423B-AB96-61332620FC21}"/>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167113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A542-CBA4-4998-8F4B-87CEDC8FC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ED3494-E9CB-4D7C-A0D3-2E889A98D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D6778-EC11-4AD9-A228-500378529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1DB06-9E58-43AF-B210-57DB69B09E4C}"/>
              </a:ext>
            </a:extLst>
          </p:cNvPr>
          <p:cNvSpPr>
            <a:spLocks noGrp="1"/>
          </p:cNvSpPr>
          <p:nvPr>
            <p:ph type="dt" sz="half" idx="10"/>
          </p:nvPr>
        </p:nvSpPr>
        <p:spPr/>
        <p:txBody>
          <a:bodyPr/>
          <a:lstStyle/>
          <a:p>
            <a:fld id="{60276806-1355-42AC-9326-AD9724D80325}" type="datetimeFigureOut">
              <a:rPr lang="en-US" smtClean="0"/>
              <a:t>2/2/2021</a:t>
            </a:fld>
            <a:endParaRPr lang="en-US"/>
          </a:p>
        </p:txBody>
      </p:sp>
      <p:sp>
        <p:nvSpPr>
          <p:cNvPr id="6" name="Footer Placeholder 5">
            <a:extLst>
              <a:ext uri="{FF2B5EF4-FFF2-40B4-BE49-F238E27FC236}">
                <a16:creationId xmlns:a16="http://schemas.microsoft.com/office/drawing/2014/main" id="{996953DF-1A2D-4130-9F28-80DF03E4D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9DF11-F637-4A7C-B60A-68364A544843}"/>
              </a:ext>
            </a:extLst>
          </p:cNvPr>
          <p:cNvSpPr>
            <a:spLocks noGrp="1"/>
          </p:cNvSpPr>
          <p:nvPr>
            <p:ph type="sldNum" sz="quarter" idx="12"/>
          </p:nvPr>
        </p:nvSpPr>
        <p:spPr/>
        <p:txBody>
          <a:bodyPr/>
          <a:lstStyle/>
          <a:p>
            <a:fld id="{50AE12D2-BC44-4F3D-A2F2-C057E8EFEF7D}" type="slidenum">
              <a:rPr lang="en-US" smtClean="0"/>
              <a:t>‹#›</a:t>
            </a:fld>
            <a:endParaRPr lang="en-US"/>
          </a:p>
        </p:txBody>
      </p:sp>
    </p:spTree>
    <p:extLst>
      <p:ext uri="{BB962C8B-B14F-4D97-AF65-F5344CB8AC3E}">
        <p14:creationId xmlns:p14="http://schemas.microsoft.com/office/powerpoint/2010/main" val="599687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47396-D7C4-4659-A395-7CA36D68A4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3D33B-13E8-41E1-9A8D-DB4D41EA8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7E9DB-9997-4358-8AF9-2F68CE833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76806-1355-42AC-9326-AD9724D80325}" type="datetimeFigureOut">
              <a:rPr lang="en-US" smtClean="0"/>
              <a:t>2/2/2021</a:t>
            </a:fld>
            <a:endParaRPr lang="en-US"/>
          </a:p>
        </p:txBody>
      </p:sp>
      <p:sp>
        <p:nvSpPr>
          <p:cNvPr id="5" name="Footer Placeholder 4">
            <a:extLst>
              <a:ext uri="{FF2B5EF4-FFF2-40B4-BE49-F238E27FC236}">
                <a16:creationId xmlns:a16="http://schemas.microsoft.com/office/drawing/2014/main" id="{D8F9D5C3-C858-4BB2-890D-50C422868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7D93A-9ABA-4900-97FF-DC23E04731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E12D2-BC44-4F3D-A2F2-C057E8EFEF7D}" type="slidenum">
              <a:rPr lang="en-US" smtClean="0"/>
              <a:t>‹#›</a:t>
            </a:fld>
            <a:endParaRPr lang="en-US"/>
          </a:p>
        </p:txBody>
      </p:sp>
    </p:spTree>
    <p:extLst>
      <p:ext uri="{BB962C8B-B14F-4D97-AF65-F5344CB8AC3E}">
        <p14:creationId xmlns:p14="http://schemas.microsoft.com/office/powerpoint/2010/main" val="388567242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7EC112-DFBE-4E2E-8EF5-A6FE2057FE83}"/>
              </a:ext>
            </a:extLst>
          </p:cNvPr>
          <p:cNvSpPr/>
          <p:nvPr/>
        </p:nvSpPr>
        <p:spPr>
          <a:xfrm>
            <a:off x="0" y="4909947"/>
            <a:ext cx="12192000" cy="1948054"/>
          </a:xfrm>
          <a:prstGeom prst="rect">
            <a:avLst/>
          </a:prstGeom>
          <a:solidFill>
            <a:srgbClr val="2E7A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2">
            <a:extLst>
              <a:ext uri="{FF2B5EF4-FFF2-40B4-BE49-F238E27FC236}">
                <a16:creationId xmlns:a16="http://schemas.microsoft.com/office/drawing/2014/main" id="{725F6E29-6835-4E63-B62C-CEC361C766F9}"/>
              </a:ext>
            </a:extLst>
          </p:cNvPr>
          <p:cNvSpPr txBox="1">
            <a:spLocks/>
          </p:cNvSpPr>
          <p:nvPr/>
        </p:nvSpPr>
        <p:spPr>
          <a:xfrm>
            <a:off x="1020344" y="5186364"/>
            <a:ext cx="10266781" cy="1392570"/>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es-PR" b="1" dirty="0">
                <a:solidFill>
                  <a:srgbClr val="FFFFFF"/>
                </a:solidFill>
              </a:rPr>
              <a:t>REGRESANDO A LA ESCUELA DE MANERA SEGURA</a:t>
            </a:r>
          </a:p>
          <a:p>
            <a:pPr marL="0" indent="0" algn="ctr">
              <a:spcAft>
                <a:spcPts val="600"/>
              </a:spcAft>
              <a:buNone/>
            </a:pPr>
            <a:r>
              <a:rPr lang="es-PR" b="1" dirty="0">
                <a:solidFill>
                  <a:srgbClr val="FFFFFF"/>
                </a:solidFill>
              </a:rPr>
              <a:t>CÓMO SE VERÁ EL APRENDIZAJE EN PERSONA SÍ Y CUANDO LAS ESCUELAS REABRAN DE MANERA PRESENCIAL EN LA PRIMAVERA DEL 2021</a:t>
            </a:r>
          </a:p>
        </p:txBody>
      </p:sp>
      <p:pic>
        <p:nvPicPr>
          <p:cNvPr id="5" name="Picture 4" descr="Text&#10;&#10;Description automatically generated">
            <a:extLst>
              <a:ext uri="{FF2B5EF4-FFF2-40B4-BE49-F238E27FC236}">
                <a16:creationId xmlns:a16="http://schemas.microsoft.com/office/drawing/2014/main" id="{919FEF44-BC2D-41B3-AFBC-A55E311FDAE7}"/>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3125956" y="390832"/>
            <a:ext cx="6032707" cy="4519114"/>
          </a:xfrm>
          <a:prstGeom prst="rect">
            <a:avLst/>
          </a:prstGeom>
        </p:spPr>
      </p:pic>
      <p:pic>
        <p:nvPicPr>
          <p:cNvPr id="8" name="Audio 7">
            <a:hlinkClick r:id="" action="ppaction://media"/>
            <a:extLst>
              <a:ext uri="{FF2B5EF4-FFF2-40B4-BE49-F238E27FC236}">
                <a16:creationId xmlns:a16="http://schemas.microsoft.com/office/drawing/2014/main" id="{A4757E22-3902-4434-AE4D-ECB19B13FF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5700009"/>
      </p:ext>
    </p:extLst>
  </p:cSld>
  <p:clrMapOvr>
    <a:masterClrMapping/>
  </p:clrMapOvr>
  <mc:AlternateContent xmlns:mc="http://schemas.openxmlformats.org/markup-compatibility/2006" xmlns:p14="http://schemas.microsoft.com/office/powerpoint/2010/main">
    <mc:Choice Requires="p14">
      <p:transition p14:dur="0" advTm="31463"/>
    </mc:Choice>
    <mc:Fallback xmlns="">
      <p:transition advTm="31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9AA8F5-3245-4B87-894A-BDCE6DEEBAEA}"/>
              </a:ext>
            </a:extLst>
          </p:cNvPr>
          <p:cNvSpPr>
            <a:spLocks noGrp="1"/>
          </p:cNvSpPr>
          <p:nvPr>
            <p:ph type="title"/>
          </p:nvPr>
        </p:nvSpPr>
        <p:spPr>
          <a:xfrm>
            <a:off x="1305340" y="133056"/>
            <a:ext cx="10515600" cy="1325563"/>
          </a:xfrm>
        </p:spPr>
        <p:txBody>
          <a:bodyPr>
            <a:normAutofit/>
          </a:bodyPr>
          <a:lstStyle/>
          <a:p>
            <a:r>
              <a:rPr lang="es-PR" b="1" dirty="0">
                <a:latin typeface="Calibri" panose="020F0502020204030204" pitchFamily="34" charset="0"/>
                <a:ea typeface="Times New Roman" panose="02020603050405020304" pitchFamily="18" charset="0"/>
              </a:rPr>
              <a:t>Usando el baño </a:t>
            </a:r>
            <a:endParaRPr lang="es-PR" b="1" dirty="0"/>
          </a:p>
        </p:txBody>
      </p:sp>
      <p:sp>
        <p:nvSpPr>
          <p:cNvPr id="41" name="Arc 4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339677-82E9-489E-9CD9-4706E4A019E8}"/>
              </a:ext>
            </a:extLst>
          </p:cNvPr>
          <p:cNvSpPr>
            <a:spLocks noGrp="1"/>
          </p:cNvSpPr>
          <p:nvPr>
            <p:ph idx="1"/>
          </p:nvPr>
        </p:nvSpPr>
        <p:spPr>
          <a:xfrm>
            <a:off x="934280" y="1314710"/>
            <a:ext cx="9498566" cy="5410234"/>
          </a:xfrm>
        </p:spPr>
        <p:txBody>
          <a:bodyPr>
            <a:normAutofit fontScale="92500" lnSpcReduction="10000"/>
          </a:bodyPr>
          <a:lstStyle/>
          <a:p>
            <a:pPr marR="12700" lvl="1">
              <a:lnSpc>
                <a:spcPct val="100000"/>
              </a:lnSpc>
              <a:spcBef>
                <a:spcPts val="0"/>
              </a:spcBef>
              <a:spcAft>
                <a:spcPts val="1200"/>
              </a:spcAft>
            </a:pPr>
            <a:r>
              <a:rPr lang="es-ES" sz="2200" dirty="0">
                <a:solidFill>
                  <a:srgbClr val="000000"/>
                </a:solidFill>
                <a:effectLst/>
                <a:latin typeface="+mj-lt"/>
                <a:ea typeface="Times New Roman" panose="02020603050405020304" pitchFamily="18" charset="0"/>
              </a:rPr>
              <a:t>No se permitirá que los estudiantes usen el baño durante los tiempos de transición</a:t>
            </a:r>
          </a:p>
          <a:p>
            <a:pPr marR="12700" lvl="1">
              <a:lnSpc>
                <a:spcPct val="100000"/>
              </a:lnSpc>
              <a:spcBef>
                <a:spcPts val="0"/>
              </a:spcBef>
              <a:spcAft>
                <a:spcPts val="1200"/>
              </a:spcAft>
            </a:pPr>
            <a:r>
              <a:rPr lang="es-ES" sz="2200" dirty="0">
                <a:solidFill>
                  <a:srgbClr val="000000"/>
                </a:solidFill>
                <a:effectLst/>
                <a:latin typeface="+mj-lt"/>
                <a:ea typeface="Times New Roman" panose="02020603050405020304" pitchFamily="18" charset="0"/>
              </a:rPr>
              <a:t>Los baños se asignarán según la ubicación del salón de clases</a:t>
            </a:r>
            <a:r>
              <a:rPr lang="es-ES" sz="2200" dirty="0">
                <a:solidFill>
                  <a:srgbClr val="000000"/>
                </a:solidFill>
                <a:latin typeface="+mj-lt"/>
                <a:ea typeface="Times New Roman" panose="02020603050405020304" pitchFamily="18" charset="0"/>
              </a:rPr>
              <a:t>, y cada escuela tendrá un plan especificando qué salones tienen acceso a un baño en particular en un momento determinado </a:t>
            </a:r>
            <a:endParaRPr lang="es-ES" sz="2200" dirty="0">
              <a:solidFill>
                <a:srgbClr val="000000"/>
              </a:solidFill>
              <a:effectLst/>
              <a:latin typeface="+mj-lt"/>
              <a:ea typeface="Times New Roman" panose="02020603050405020304" pitchFamily="18" charset="0"/>
            </a:endParaRPr>
          </a:p>
          <a:p>
            <a:pPr marR="12700" lvl="2">
              <a:lnSpc>
                <a:spcPct val="100000"/>
              </a:lnSpc>
              <a:spcBef>
                <a:spcPts val="0"/>
              </a:spcBef>
              <a:spcAft>
                <a:spcPts val="1200"/>
              </a:spcAft>
            </a:pPr>
            <a:r>
              <a:rPr lang="es-ES" sz="2200" dirty="0">
                <a:solidFill>
                  <a:srgbClr val="000000"/>
                </a:solidFill>
                <a:latin typeface="+mj-lt"/>
                <a:ea typeface="Times New Roman" panose="02020603050405020304" pitchFamily="18" charset="0"/>
              </a:rPr>
              <a:t>Con respecto a los baños más grandes, puede permitirse a múltiples estudiantes en el baño a la vez si son del mismo salón/cohorte</a:t>
            </a:r>
            <a:endParaRPr lang="es-ES" sz="2200" dirty="0">
              <a:solidFill>
                <a:srgbClr val="000000"/>
              </a:solidFill>
              <a:effectLst/>
              <a:latin typeface="+mj-lt"/>
              <a:ea typeface="Times New Roman" panose="02020603050405020304" pitchFamily="18" charset="0"/>
            </a:endParaRPr>
          </a:p>
          <a:p>
            <a:pPr marR="12700" lvl="1">
              <a:lnSpc>
                <a:spcPct val="100000"/>
              </a:lnSpc>
              <a:spcBef>
                <a:spcPts val="0"/>
              </a:spcBef>
              <a:spcAft>
                <a:spcPts val="1200"/>
              </a:spcAft>
            </a:pPr>
            <a:r>
              <a:rPr lang="es-ES" sz="2200" dirty="0">
                <a:solidFill>
                  <a:srgbClr val="000000"/>
                </a:solidFill>
                <a:effectLst/>
                <a:latin typeface="+mj-lt"/>
                <a:ea typeface="Times New Roman" panose="02020603050405020304" pitchFamily="18" charset="0"/>
              </a:rPr>
              <a:t>Las escuelas utilizarán un sistema de registración de baño para reducir el número de estudiantes en el baño a la vez</a:t>
            </a:r>
            <a:r>
              <a:rPr lang="es-ES" sz="2200" dirty="0">
                <a:solidFill>
                  <a:srgbClr val="000000"/>
                </a:solidFill>
                <a:latin typeface="+mj-lt"/>
                <a:ea typeface="Times New Roman" panose="02020603050405020304" pitchFamily="18" charset="0"/>
              </a:rPr>
              <a:t>, y el personal monitoreará el acceso </a:t>
            </a:r>
          </a:p>
          <a:p>
            <a:pPr marR="12700" lvl="2">
              <a:lnSpc>
                <a:spcPct val="100000"/>
              </a:lnSpc>
              <a:spcBef>
                <a:spcPts val="0"/>
              </a:spcBef>
              <a:spcAft>
                <a:spcPts val="1200"/>
              </a:spcAft>
            </a:pPr>
            <a:r>
              <a:rPr lang="es-ES" sz="2200" dirty="0">
                <a:solidFill>
                  <a:srgbClr val="000000"/>
                </a:solidFill>
                <a:effectLst/>
                <a:latin typeface="+mj-lt"/>
                <a:ea typeface="Times New Roman" panose="02020603050405020304" pitchFamily="18" charset="0"/>
              </a:rPr>
              <a:t>El personal se asegurará de que los estudiantes utilicen su</a:t>
            </a:r>
            <a:r>
              <a:rPr lang="es-ES" sz="2200" dirty="0">
                <a:solidFill>
                  <a:srgbClr val="000000"/>
                </a:solidFill>
                <a:latin typeface="+mj-lt"/>
                <a:ea typeface="Times New Roman" panose="02020603050405020304" pitchFamily="18" charset="0"/>
              </a:rPr>
              <a:t>s propios instrumentos de escritura para registrarse en el formulario de registración </a:t>
            </a:r>
          </a:p>
          <a:p>
            <a:pPr marR="12700" lvl="1">
              <a:lnSpc>
                <a:spcPct val="100000"/>
              </a:lnSpc>
              <a:spcBef>
                <a:spcPts val="0"/>
              </a:spcBef>
              <a:spcAft>
                <a:spcPts val="1200"/>
              </a:spcAft>
            </a:pPr>
            <a:r>
              <a:rPr lang="es-ES" sz="2200" dirty="0">
                <a:solidFill>
                  <a:srgbClr val="000000"/>
                </a:solidFill>
                <a:effectLst/>
                <a:latin typeface="+mj-lt"/>
                <a:ea typeface="Times New Roman" panose="02020603050405020304" pitchFamily="18" charset="0"/>
              </a:rPr>
              <a:t>Se proveerá papel toalla en cada baño, y se desactivarán los secadores de aire</a:t>
            </a:r>
          </a:p>
          <a:p>
            <a:pPr marR="12700" lvl="1">
              <a:lnSpc>
                <a:spcPct val="100000"/>
              </a:lnSpc>
              <a:spcBef>
                <a:spcPts val="0"/>
              </a:spcBef>
              <a:spcAft>
                <a:spcPts val="1200"/>
              </a:spcAft>
            </a:pPr>
            <a:r>
              <a:rPr lang="es-ES" sz="2200" dirty="0">
                <a:solidFill>
                  <a:srgbClr val="000000"/>
                </a:solidFill>
                <a:effectLst/>
                <a:latin typeface="+mj-lt"/>
                <a:ea typeface="Times New Roman" panose="02020603050405020304" pitchFamily="18" charset="0"/>
              </a:rPr>
              <a:t>Les exigirán a los estudiantes que utilicen desinfectante de manos antes y después de usar el baño</a:t>
            </a:r>
          </a:p>
          <a:p>
            <a:pPr marL="457200" marR="12700" lvl="1" indent="0">
              <a:lnSpc>
                <a:spcPct val="100000"/>
              </a:lnSpc>
              <a:spcBef>
                <a:spcPts val="0"/>
              </a:spcBef>
              <a:spcAft>
                <a:spcPts val="1200"/>
              </a:spcAft>
              <a:buNone/>
            </a:pPr>
            <a:br>
              <a:rPr lang="es-ES" sz="2400" dirty="0">
                <a:latin typeface="+mj-lt"/>
              </a:rPr>
            </a:br>
            <a:endParaRPr lang="es-ES" sz="2400" dirty="0">
              <a:latin typeface="+mj-lt"/>
            </a:endParaRPr>
          </a:p>
        </p:txBody>
      </p:sp>
      <p:pic>
        <p:nvPicPr>
          <p:cNvPr id="7" name="Picture 6" descr="Text&#10;&#10;Description automatically generated">
            <a:extLst>
              <a:ext uri="{FF2B5EF4-FFF2-40B4-BE49-F238E27FC236}">
                <a16:creationId xmlns:a16="http://schemas.microsoft.com/office/drawing/2014/main" id="{CF53C799-54DD-45E6-9B48-D0D451273852}"/>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432846" y="5612667"/>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4" name="Audio 3">
            <a:hlinkClick r:id="" action="ppaction://media"/>
            <a:extLst>
              <a:ext uri="{FF2B5EF4-FFF2-40B4-BE49-F238E27FC236}">
                <a16:creationId xmlns:a16="http://schemas.microsoft.com/office/drawing/2014/main" id="{EF2B7270-EB7C-4ED7-B46C-A47AC6B8DE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2533985"/>
      </p:ext>
    </p:extLst>
  </p:cSld>
  <p:clrMapOvr>
    <a:masterClrMapping/>
  </p:clrMapOvr>
  <mc:AlternateContent xmlns:mc="http://schemas.openxmlformats.org/markup-compatibility/2006" xmlns:p14="http://schemas.microsoft.com/office/powerpoint/2010/main">
    <mc:Choice Requires="p14">
      <p:transition spd="slow" p14:dur="2000" advTm="110288"/>
    </mc:Choice>
    <mc:Fallback xmlns="">
      <p:transition spd="slow" advTm="11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9AA8F5-3245-4B87-894A-BDCE6DEEBAEA}"/>
              </a:ext>
            </a:extLst>
          </p:cNvPr>
          <p:cNvSpPr>
            <a:spLocks noGrp="1"/>
          </p:cNvSpPr>
          <p:nvPr>
            <p:ph type="title"/>
          </p:nvPr>
        </p:nvSpPr>
        <p:spPr>
          <a:xfrm>
            <a:off x="848239" y="365125"/>
            <a:ext cx="5558489" cy="1325563"/>
          </a:xfrm>
        </p:spPr>
        <p:txBody>
          <a:bodyPr>
            <a:normAutofit/>
          </a:bodyPr>
          <a:lstStyle/>
          <a:p>
            <a:r>
              <a:rPr lang="es-PR" b="1" dirty="0">
                <a:latin typeface="Calibri" panose="020F0502020204030204" pitchFamily="34" charset="0"/>
                <a:ea typeface="Times New Roman" panose="02020603050405020304" pitchFamily="18" charset="0"/>
              </a:rPr>
              <a:t>Transiciones</a:t>
            </a:r>
            <a:endParaRPr lang="es-PR" b="1" dirty="0"/>
          </a:p>
        </p:txBody>
      </p:sp>
      <p:sp>
        <p:nvSpPr>
          <p:cNvPr id="26"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339677-82E9-489E-9CD9-4706E4A019E8}"/>
              </a:ext>
            </a:extLst>
          </p:cNvPr>
          <p:cNvSpPr>
            <a:spLocks noGrp="1"/>
          </p:cNvSpPr>
          <p:nvPr>
            <p:ph idx="1"/>
          </p:nvPr>
        </p:nvSpPr>
        <p:spPr>
          <a:xfrm>
            <a:off x="972732" y="1782209"/>
            <a:ext cx="5848577" cy="4351338"/>
          </a:xfrm>
        </p:spPr>
        <p:txBody>
          <a:bodyPr>
            <a:normAutofit fontScale="25000" lnSpcReduction="20000"/>
          </a:bodyPr>
          <a:lstStyle/>
          <a:p>
            <a:pPr>
              <a:lnSpc>
                <a:spcPct val="120000"/>
              </a:lnSpc>
              <a:spcBef>
                <a:spcPts val="0"/>
              </a:spcBef>
              <a:spcAft>
                <a:spcPts val="1200"/>
              </a:spcAft>
            </a:pPr>
            <a:r>
              <a:rPr lang="es-ES" sz="8000" dirty="0">
                <a:latin typeface="+mj-lt"/>
                <a:ea typeface="Times New Roman" panose="02020603050405020304" pitchFamily="18" charset="0"/>
                <a:cs typeface="Times New Roman" panose="02020603050405020304" pitchFamily="18" charset="0"/>
              </a:rPr>
              <a:t>Las transiciones se mantendrán a un mínimo </a:t>
            </a:r>
          </a:p>
          <a:p>
            <a:pPr>
              <a:lnSpc>
                <a:spcPct val="120000"/>
              </a:lnSpc>
              <a:spcBef>
                <a:spcPts val="0"/>
              </a:spcBef>
              <a:spcAft>
                <a:spcPts val="1200"/>
              </a:spcAft>
            </a:pPr>
            <a:r>
              <a:rPr lang="es-ES" sz="8000" dirty="0">
                <a:latin typeface="+mj-lt"/>
                <a:ea typeface="Times New Roman" panose="02020603050405020304" pitchFamily="18" charset="0"/>
                <a:cs typeface="Times New Roman" panose="02020603050405020304" pitchFamily="18" charset="0"/>
              </a:rPr>
              <a:t>Se obedecerán patrones de movimiento claros para evitar multitudes, mantener cohortes, y minimizar las interacciones de persona a persona no necesarias </a:t>
            </a:r>
          </a:p>
          <a:p>
            <a:pPr>
              <a:lnSpc>
                <a:spcPct val="120000"/>
              </a:lnSpc>
              <a:spcBef>
                <a:spcPts val="0"/>
              </a:spcBef>
              <a:spcAft>
                <a:spcPts val="1200"/>
              </a:spcAft>
            </a:pPr>
            <a:r>
              <a:rPr lang="es-ES" sz="8000" dirty="0">
                <a:latin typeface="+mj-lt"/>
                <a:ea typeface="Times New Roman" panose="02020603050405020304" pitchFamily="18" charset="0"/>
                <a:cs typeface="Times New Roman" panose="02020603050405020304" pitchFamily="18" charset="0"/>
              </a:rPr>
              <a:t>Habrá patrones de movimiento de una sola dirección para pasillos y comedores escolares</a:t>
            </a:r>
          </a:p>
          <a:p>
            <a:pPr>
              <a:lnSpc>
                <a:spcPct val="120000"/>
              </a:lnSpc>
              <a:spcBef>
                <a:spcPts val="0"/>
              </a:spcBef>
              <a:spcAft>
                <a:spcPts val="1200"/>
              </a:spcAft>
            </a:pPr>
            <a:r>
              <a:rPr lang="es-ES" sz="8000" dirty="0">
                <a:latin typeface="+mj-lt"/>
                <a:ea typeface="Times New Roman" panose="02020603050405020304" pitchFamily="18" charset="0"/>
                <a:cs typeface="Times New Roman" panose="02020603050405020304" pitchFamily="18" charset="0"/>
              </a:rPr>
              <a:t>Flechas enseñarán los patrones de movimiento</a:t>
            </a:r>
          </a:p>
          <a:p>
            <a:pPr>
              <a:lnSpc>
                <a:spcPct val="120000"/>
              </a:lnSpc>
              <a:spcBef>
                <a:spcPts val="0"/>
              </a:spcBef>
              <a:spcAft>
                <a:spcPts val="1200"/>
              </a:spcAft>
            </a:pPr>
            <a:r>
              <a:rPr lang="es-ES" sz="8000" dirty="0">
                <a:latin typeface="+mj-lt"/>
                <a:ea typeface="Times New Roman" panose="02020603050405020304" pitchFamily="18" charset="0"/>
                <a:cs typeface="Times New Roman" panose="02020603050405020304" pitchFamily="18" charset="0"/>
              </a:rPr>
              <a:t>Las transiciones entre clases serán esparcidas</a:t>
            </a:r>
          </a:p>
          <a:p>
            <a:pPr marL="0" indent="0">
              <a:buNone/>
            </a:pPr>
            <a:br>
              <a:rPr lang="es-ES" sz="5500" dirty="0">
                <a:latin typeface="+mj-lt"/>
              </a:rPr>
            </a:br>
            <a:endParaRPr lang="es-ES" sz="5500" dirty="0">
              <a:latin typeface="+mj-lt"/>
            </a:endParaRPr>
          </a:p>
        </p:txBody>
      </p:sp>
      <p:sp>
        <p:nvSpPr>
          <p:cNvPr id="27"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Text&#10;&#10;Description automatically generated">
            <a:extLst>
              <a:ext uri="{FF2B5EF4-FFF2-40B4-BE49-F238E27FC236}">
                <a16:creationId xmlns:a16="http://schemas.microsoft.com/office/drawing/2014/main" id="{C2BD3DAF-04E9-451B-964C-316BD8207129}"/>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106217" y="1837924"/>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5" name="Audio 4">
            <a:hlinkClick r:id="" action="ppaction://media"/>
            <a:extLst>
              <a:ext uri="{FF2B5EF4-FFF2-40B4-BE49-F238E27FC236}">
                <a16:creationId xmlns:a16="http://schemas.microsoft.com/office/drawing/2014/main" id="{60DC195A-2546-4E60-9EFB-956C7DCF31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5169111"/>
      </p:ext>
    </p:extLst>
  </p:cSld>
  <p:clrMapOvr>
    <a:masterClrMapping/>
  </p:clrMapOvr>
  <mc:AlternateContent xmlns:mc="http://schemas.openxmlformats.org/markup-compatibility/2006" xmlns:p14="http://schemas.microsoft.com/office/powerpoint/2010/main">
    <mc:Choice Requires="p14">
      <p:transition spd="slow" p14:dur="2000" advTm="50240"/>
    </mc:Choice>
    <mc:Fallback xmlns="">
      <p:transition spd="slow" advTm="50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2C5AEE-D9A9-400D-9C10-D4AE7498A4E9}"/>
              </a:ext>
            </a:extLst>
          </p:cNvPr>
          <p:cNvSpPr>
            <a:spLocks noGrp="1"/>
          </p:cNvSpPr>
          <p:nvPr>
            <p:ph type="title"/>
          </p:nvPr>
        </p:nvSpPr>
        <p:spPr>
          <a:xfrm>
            <a:off x="686834" y="591344"/>
            <a:ext cx="3480434" cy="5585619"/>
          </a:xfrm>
        </p:spPr>
        <p:txBody>
          <a:bodyPr>
            <a:normAutofit/>
          </a:bodyPr>
          <a:lstStyle/>
          <a:p>
            <a:r>
              <a:rPr lang="es-US" sz="4000" b="1" dirty="0">
                <a:solidFill>
                  <a:srgbClr val="FFFFFF"/>
                </a:solidFill>
                <a:latin typeface="Calibri" panose="020F0502020204030204" pitchFamily="34" charset="0"/>
              </a:rPr>
              <a:t>Sala de espera médica</a:t>
            </a:r>
          </a:p>
        </p:txBody>
      </p:sp>
      <p:sp>
        <p:nvSpPr>
          <p:cNvPr id="39" name="Arc 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401E815-6581-4437-83C1-7A69D81177B4}"/>
              </a:ext>
            </a:extLst>
          </p:cNvPr>
          <p:cNvSpPr>
            <a:spLocks noGrp="1"/>
          </p:cNvSpPr>
          <p:nvPr>
            <p:ph idx="1"/>
          </p:nvPr>
        </p:nvSpPr>
        <p:spPr>
          <a:xfrm>
            <a:off x="4851053" y="319088"/>
            <a:ext cx="6188007" cy="5585619"/>
          </a:xfrm>
        </p:spPr>
        <p:txBody>
          <a:bodyPr anchor="ctr">
            <a:normAutofit/>
          </a:bodyPr>
          <a:lstStyle/>
          <a:p>
            <a:pPr marL="0" indent="0">
              <a:buNone/>
            </a:pPr>
            <a:endParaRPr lang="es-ES" sz="2200" dirty="0">
              <a:latin typeface="+mj-lt"/>
            </a:endParaRPr>
          </a:p>
          <a:p>
            <a:pPr marL="0" indent="0">
              <a:buNone/>
            </a:pPr>
            <a:r>
              <a:rPr lang="es-ES" sz="2200" dirty="0">
                <a:latin typeface="+mj-lt"/>
              </a:rPr>
              <a:t>La sala de espera médica es un espacio separado de la oficina de enfermería para cuidar a estudiantes que: </a:t>
            </a:r>
          </a:p>
          <a:p>
            <a:endParaRPr lang="es-ES" sz="2200" dirty="0">
              <a:latin typeface="+mj-lt"/>
            </a:endParaRPr>
          </a:p>
          <a:p>
            <a:r>
              <a:rPr lang="es-ES" sz="2200" dirty="0">
                <a:latin typeface="+mj-lt"/>
              </a:rPr>
              <a:t>Muestren síntomas de </a:t>
            </a:r>
            <a:r>
              <a:rPr lang="es-ES" sz="2200" dirty="0" err="1">
                <a:latin typeface="+mj-lt"/>
              </a:rPr>
              <a:t>COVID</a:t>
            </a:r>
            <a:r>
              <a:rPr lang="es-ES" sz="2200" dirty="0">
                <a:latin typeface="+mj-lt"/>
              </a:rPr>
              <a:t>-19</a:t>
            </a:r>
          </a:p>
          <a:p>
            <a:pPr marL="0" indent="0">
              <a:buNone/>
            </a:pPr>
            <a:endParaRPr lang="es-ES" sz="2200" dirty="0">
              <a:latin typeface="+mj-lt"/>
            </a:endParaRPr>
          </a:p>
          <a:p>
            <a:r>
              <a:rPr lang="es-ES" sz="2200" dirty="0">
                <a:latin typeface="+mj-lt"/>
              </a:rPr>
              <a:t>Se haya enterado de un resultado de prueba positiva mientras estaba en la escuela</a:t>
            </a:r>
          </a:p>
          <a:p>
            <a:pPr marL="0" indent="0">
              <a:buNone/>
            </a:pPr>
            <a:endParaRPr lang="es-ES" sz="2200" dirty="0">
              <a:latin typeface="+mj-lt"/>
            </a:endParaRPr>
          </a:p>
        </p:txBody>
      </p:sp>
      <p:pic>
        <p:nvPicPr>
          <p:cNvPr id="8" name="Picture 7" descr="Text&#10;&#10;Description automatically generated">
            <a:extLst>
              <a:ext uri="{FF2B5EF4-FFF2-40B4-BE49-F238E27FC236}">
                <a16:creationId xmlns:a16="http://schemas.microsoft.com/office/drawing/2014/main" id="{40A6CBC3-95EB-454C-9157-AAD1E412E577}"/>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339294" y="319088"/>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5" name="Audio 4">
            <a:hlinkClick r:id="" action="ppaction://media"/>
            <a:extLst>
              <a:ext uri="{FF2B5EF4-FFF2-40B4-BE49-F238E27FC236}">
                <a16:creationId xmlns:a16="http://schemas.microsoft.com/office/drawing/2014/main" id="{9528484B-3C41-4B3A-A103-1E94F64BE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65757648"/>
      </p:ext>
    </p:extLst>
  </p:cSld>
  <p:clrMapOvr>
    <a:masterClrMapping/>
  </p:clrMapOvr>
  <mc:AlternateContent xmlns:mc="http://schemas.openxmlformats.org/markup-compatibility/2006" xmlns:p14="http://schemas.microsoft.com/office/powerpoint/2010/main">
    <mc:Choice Requires="p14">
      <p:transition spd="slow" p14:dur="2000" advTm="34309"/>
    </mc:Choice>
    <mc:Fallback xmlns="">
      <p:transition spd="slow" advTm="3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7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Arc 7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 name="Freeform: Shape 7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Text&#10;&#10;Description automatically generated">
            <a:extLst>
              <a:ext uri="{FF2B5EF4-FFF2-40B4-BE49-F238E27FC236}">
                <a16:creationId xmlns:a16="http://schemas.microsoft.com/office/drawing/2014/main" id="{BDF09D44-0F25-464F-82C9-9BE157467E30}"/>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703182" y="1554755"/>
            <a:ext cx="4777381" cy="357874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4401E815-6581-4437-83C1-7A69D81177B4}"/>
              </a:ext>
            </a:extLst>
          </p:cNvPr>
          <p:cNvSpPr>
            <a:spLocks noGrp="1"/>
          </p:cNvSpPr>
          <p:nvPr>
            <p:ph idx="1"/>
          </p:nvPr>
        </p:nvSpPr>
        <p:spPr>
          <a:xfrm>
            <a:off x="5480563" y="778663"/>
            <a:ext cx="5766951" cy="4904754"/>
          </a:xfrm>
        </p:spPr>
        <p:txBody>
          <a:bodyPr>
            <a:normAutofit/>
          </a:bodyPr>
          <a:lstStyle/>
          <a:p>
            <a:endParaRPr lang="es-ES" sz="2200" dirty="0">
              <a:latin typeface="+mj-lt"/>
            </a:endParaRPr>
          </a:p>
          <a:p>
            <a:r>
              <a:rPr lang="es-ES" sz="2200" dirty="0">
                <a:latin typeface="+mj-lt"/>
              </a:rPr>
              <a:t>Asegúrese de que su niño entienda y obedezca la política de coberturas faciales.</a:t>
            </a:r>
          </a:p>
          <a:p>
            <a:r>
              <a:rPr lang="es-ES" sz="2200" dirty="0">
                <a:latin typeface="+mj-lt"/>
              </a:rPr>
              <a:t>No deje que su niño vaya a la escuela si está enfermo.</a:t>
            </a:r>
          </a:p>
          <a:p>
            <a:r>
              <a:rPr lang="es-ES" sz="2200" dirty="0">
                <a:latin typeface="+mj-lt"/>
              </a:rPr>
              <a:t>Las familias deben saber que:</a:t>
            </a:r>
          </a:p>
          <a:p>
            <a:pPr lvl="1"/>
            <a:r>
              <a:rPr lang="es-ES" sz="2200" dirty="0">
                <a:latin typeface="+mj-lt"/>
              </a:rPr>
              <a:t>Los estudiantes que necesiten salir de la escuela porque están enfermos deben ser recogidos. No podrán ir en el autobús escolar. </a:t>
            </a:r>
          </a:p>
          <a:p>
            <a:pPr lvl="1"/>
            <a:r>
              <a:rPr lang="es-ES" sz="2200" dirty="0">
                <a:latin typeface="+mj-lt"/>
              </a:rPr>
              <a:t>Los padres deben sacar una cita para entrar la escuela y el distanciamiento social será mandatorio.</a:t>
            </a:r>
          </a:p>
        </p:txBody>
      </p:sp>
      <p:sp>
        <p:nvSpPr>
          <p:cNvPr id="7" name="Title 1">
            <a:extLst>
              <a:ext uri="{FF2B5EF4-FFF2-40B4-BE49-F238E27FC236}">
                <a16:creationId xmlns:a16="http://schemas.microsoft.com/office/drawing/2014/main" id="{BB9BEDE7-1F93-42F8-B350-A52889ADC135}"/>
              </a:ext>
            </a:extLst>
          </p:cNvPr>
          <p:cNvSpPr>
            <a:spLocks noGrp="1"/>
          </p:cNvSpPr>
          <p:nvPr>
            <p:ph type="title"/>
          </p:nvPr>
        </p:nvSpPr>
        <p:spPr>
          <a:xfrm>
            <a:off x="4068417" y="5105872"/>
            <a:ext cx="7846936" cy="1235983"/>
          </a:xfrm>
        </p:spPr>
        <p:txBody>
          <a:bodyPr>
            <a:normAutofit fontScale="90000"/>
          </a:bodyPr>
          <a:lstStyle/>
          <a:p>
            <a:br>
              <a:rPr lang="en-US" b="1" dirty="0">
                <a:solidFill>
                  <a:schemeClr val="tx1">
                    <a:lumMod val="85000"/>
                    <a:lumOff val="15000"/>
                  </a:schemeClr>
                </a:solidFill>
                <a:latin typeface="Calibri" panose="020F0502020204030204" pitchFamily="34" charset="0"/>
                <a:ea typeface="Times New Roman" panose="02020603050405020304" pitchFamily="18" charset="0"/>
              </a:rPr>
            </a:br>
            <a:br>
              <a:rPr lang="en-US" b="1" dirty="0">
                <a:solidFill>
                  <a:schemeClr val="tx1">
                    <a:lumMod val="85000"/>
                    <a:lumOff val="15000"/>
                  </a:schemeClr>
                </a:solidFill>
                <a:latin typeface="Calibri" panose="020F0502020204030204" pitchFamily="34" charset="0"/>
                <a:ea typeface="Times New Roman" panose="02020603050405020304" pitchFamily="18" charset="0"/>
              </a:rPr>
            </a:br>
            <a:r>
              <a:rPr lang="es-ES" b="1" dirty="0">
                <a:solidFill>
                  <a:schemeClr val="tx1">
                    <a:lumMod val="85000"/>
                    <a:lumOff val="15000"/>
                  </a:schemeClr>
                </a:solidFill>
                <a:latin typeface="Calibri" panose="020F0502020204030204" pitchFamily="34" charset="0"/>
                <a:ea typeface="Times New Roman" panose="02020603050405020304" pitchFamily="18" charset="0"/>
              </a:rPr>
              <a:t>Las familias necesitan ayudar a mantener seguros a nuestros niños</a:t>
            </a:r>
            <a:br>
              <a:rPr lang="en-US" b="1" dirty="0">
                <a:solidFill>
                  <a:schemeClr val="tx1">
                    <a:lumMod val="85000"/>
                    <a:lumOff val="15000"/>
                  </a:schemeClr>
                </a:solidFill>
                <a:latin typeface="Calibri" panose="020F0502020204030204" pitchFamily="34" charset="0"/>
                <a:ea typeface="Times New Roman" panose="02020603050405020304" pitchFamily="18" charset="0"/>
              </a:rPr>
            </a:br>
            <a:endParaRPr lang="en-US" b="1" dirty="0">
              <a:solidFill>
                <a:schemeClr val="tx1">
                  <a:lumMod val="85000"/>
                  <a:lumOff val="15000"/>
                </a:schemeClr>
              </a:solidFill>
            </a:endParaRPr>
          </a:p>
        </p:txBody>
      </p:sp>
      <p:pic>
        <p:nvPicPr>
          <p:cNvPr id="2" name="Audio 1">
            <a:hlinkClick r:id="" action="ppaction://media"/>
            <a:extLst>
              <a:ext uri="{FF2B5EF4-FFF2-40B4-BE49-F238E27FC236}">
                <a16:creationId xmlns:a16="http://schemas.microsoft.com/office/drawing/2014/main" id="{E293CA40-156D-42D0-AEC6-0A47212E96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9886343"/>
      </p:ext>
    </p:extLst>
  </p:cSld>
  <p:clrMapOvr>
    <a:masterClrMapping/>
  </p:clrMapOvr>
  <mc:AlternateContent xmlns:mc="http://schemas.openxmlformats.org/markup-compatibility/2006" xmlns:p14="http://schemas.microsoft.com/office/powerpoint/2010/main">
    <mc:Choice Requires="p14">
      <p:transition spd="slow" p14:dur="2000" advTm="55336"/>
    </mc:Choice>
    <mc:Fallback xmlns="">
      <p:transition spd="slow" advTm="5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2C5AEE-D9A9-400D-9C10-D4AE7498A4E9}"/>
              </a:ext>
            </a:extLst>
          </p:cNvPr>
          <p:cNvSpPr>
            <a:spLocks noGrp="1"/>
          </p:cNvSpPr>
          <p:nvPr>
            <p:ph type="title"/>
          </p:nvPr>
        </p:nvSpPr>
        <p:spPr>
          <a:xfrm>
            <a:off x="686834" y="591344"/>
            <a:ext cx="3480434" cy="5585619"/>
          </a:xfrm>
        </p:spPr>
        <p:txBody>
          <a:bodyPr>
            <a:normAutofit/>
          </a:bodyPr>
          <a:lstStyle/>
          <a:p>
            <a:r>
              <a:rPr lang="es-PR" sz="4000" b="1" dirty="0">
                <a:solidFill>
                  <a:srgbClr val="FFFFFF"/>
                </a:solidFill>
                <a:latin typeface="Calibri" panose="020F0502020204030204" pitchFamily="34" charset="0"/>
              </a:rPr>
              <a:t>La vacuna contra la influenza es firmemente recomendada</a:t>
            </a:r>
          </a:p>
        </p:txBody>
      </p:sp>
      <p:sp>
        <p:nvSpPr>
          <p:cNvPr id="39" name="Arc 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401E815-6581-4437-83C1-7A69D81177B4}"/>
              </a:ext>
            </a:extLst>
          </p:cNvPr>
          <p:cNvSpPr>
            <a:spLocks noGrp="1"/>
          </p:cNvSpPr>
          <p:nvPr>
            <p:ph idx="1"/>
          </p:nvPr>
        </p:nvSpPr>
        <p:spPr>
          <a:xfrm>
            <a:off x="4407551" y="725864"/>
            <a:ext cx="6790535" cy="5461279"/>
          </a:xfrm>
        </p:spPr>
        <p:txBody>
          <a:bodyPr anchor="ctr">
            <a:normAutofit fontScale="92500"/>
          </a:bodyPr>
          <a:lstStyle/>
          <a:p>
            <a:pPr marL="0" indent="0">
              <a:buNone/>
            </a:pPr>
            <a:endParaRPr lang="es-ES" sz="2200" i="0" u="none" strike="noStrike" baseline="0" dirty="0">
              <a:latin typeface="+mj-lt"/>
            </a:endParaRPr>
          </a:p>
          <a:p>
            <a:r>
              <a:rPr lang="es-ES" sz="2200" i="0" u="none" strike="noStrike" baseline="0" dirty="0">
                <a:latin typeface="+mj-lt"/>
              </a:rPr>
              <a:t> Comenzando con el año escolar 2020-2021, se requería la vacuna contra la influenza para todos los estudiantes.</a:t>
            </a:r>
          </a:p>
          <a:p>
            <a:r>
              <a:rPr lang="es-ES" sz="2200" dirty="0">
                <a:latin typeface="+mj-lt"/>
              </a:rPr>
              <a:t>Siempre es importante recibir la vacuna contra la influenza para reducir el riesgo de enfermarse de la gripe, reducir la severidad de la enfermedad por si uno se enferma (incluyendo el riesgo de hospitalización) debido a la gripe, además de prevenir la propagación de la gripe a otros.</a:t>
            </a:r>
          </a:p>
          <a:p>
            <a:r>
              <a:rPr lang="es-ES" sz="2200" dirty="0">
                <a:latin typeface="+mj-lt"/>
              </a:rPr>
              <a:t>El viernes 15 de enero, el Departamento de Salud Pública revocó el requisito a niños de edad escolar a recibir la vacuna contra la influenza. Sin embargo,</a:t>
            </a:r>
          </a:p>
          <a:p>
            <a:r>
              <a:rPr lang="es-ES" sz="2200" i="0" u="none" strike="noStrike" baseline="0" dirty="0">
                <a:latin typeface="+mj-lt"/>
              </a:rPr>
              <a:t>Todavía se recomienda recibir la vacuna contra la influenza durante la pandemia de COVID-19. La vacuna contra la influenza ayuda a reducir el impacto total de enfermedad respiratoria sobre la población, proteger poblaciones vulnerables de enfermedad grave, y disminuir la carga total sobre el sistema del cuidado de salud</a:t>
            </a:r>
            <a:r>
              <a:rPr lang="es-ES" sz="2200" dirty="0">
                <a:latin typeface="+mj-lt"/>
              </a:rPr>
              <a:t>.</a:t>
            </a:r>
            <a:endParaRPr lang="es-ES" sz="2200" i="0" u="none" strike="noStrike" baseline="0" dirty="0">
              <a:latin typeface="+mj-lt"/>
            </a:endParaRPr>
          </a:p>
        </p:txBody>
      </p:sp>
      <p:pic>
        <p:nvPicPr>
          <p:cNvPr id="28" name="Picture 27" descr="Text&#10;&#10;Description automatically generated">
            <a:extLst>
              <a:ext uri="{FF2B5EF4-FFF2-40B4-BE49-F238E27FC236}">
                <a16:creationId xmlns:a16="http://schemas.microsoft.com/office/drawing/2014/main" id="{912B4592-D146-4350-84EE-650E435B2F73}"/>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510744" y="91634"/>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9" name="Audio 8">
            <a:hlinkClick r:id="" action="ppaction://media"/>
            <a:extLst>
              <a:ext uri="{FF2B5EF4-FFF2-40B4-BE49-F238E27FC236}">
                <a16:creationId xmlns:a16="http://schemas.microsoft.com/office/drawing/2014/main" id="{BB74F7F6-0D26-48A9-8D26-3C5CE407BA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7744797"/>
      </p:ext>
    </p:extLst>
  </p:cSld>
  <p:clrMapOvr>
    <a:masterClrMapping/>
  </p:clrMapOvr>
  <mc:AlternateContent xmlns:mc="http://schemas.openxmlformats.org/markup-compatibility/2006" xmlns:p14="http://schemas.microsoft.com/office/powerpoint/2010/main">
    <mc:Choice Requires="p14">
      <p:transition p14:dur="0" advTm="117947"/>
    </mc:Choice>
    <mc:Fallback xmlns="">
      <p:transition advTm="11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AA8F5-3245-4B87-894A-BDCE6DEEBAEA}"/>
              </a:ext>
            </a:extLst>
          </p:cNvPr>
          <p:cNvSpPr>
            <a:spLocks noGrp="1"/>
          </p:cNvSpPr>
          <p:nvPr>
            <p:ph type="title"/>
          </p:nvPr>
        </p:nvSpPr>
        <p:spPr>
          <a:xfrm>
            <a:off x="848239" y="112714"/>
            <a:ext cx="5882499" cy="1325563"/>
          </a:xfrm>
        </p:spPr>
        <p:txBody>
          <a:bodyPr>
            <a:normAutofit/>
          </a:bodyPr>
          <a:lstStyle/>
          <a:p>
            <a:r>
              <a:rPr lang="es-PR" b="1" dirty="0">
                <a:latin typeface="Calibri" panose="020F0502020204030204" pitchFamily="34" charset="0"/>
              </a:rPr>
              <a:t>Desinfectante de manos</a:t>
            </a:r>
            <a:endParaRPr lang="es-PR" b="1" dirty="0"/>
          </a:p>
        </p:txBody>
      </p:sp>
      <p:sp>
        <p:nvSpPr>
          <p:cNvPr id="26"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7339677-82E9-489E-9CD9-4706E4A019E8}"/>
              </a:ext>
            </a:extLst>
          </p:cNvPr>
          <p:cNvSpPr>
            <a:spLocks noGrp="1"/>
          </p:cNvSpPr>
          <p:nvPr>
            <p:ph idx="1"/>
          </p:nvPr>
        </p:nvSpPr>
        <p:spPr>
          <a:xfrm>
            <a:off x="795460" y="855023"/>
            <a:ext cx="6025849" cy="4351338"/>
          </a:xfrm>
        </p:spPr>
        <p:txBody>
          <a:bodyPr>
            <a:normAutofit fontScale="25000" lnSpcReduction="20000"/>
          </a:bodyPr>
          <a:lstStyle/>
          <a:p>
            <a:pPr marL="0" indent="0">
              <a:lnSpc>
                <a:spcPct val="120000"/>
              </a:lnSpc>
              <a:spcBef>
                <a:spcPts val="0"/>
              </a:spcBef>
              <a:buNone/>
            </a:pPr>
            <a:endParaRPr lang="es-ES" sz="8800" dirty="0">
              <a:effectLst/>
              <a:latin typeface="+mj-lt"/>
              <a:ea typeface="Times New Roman" panose="02020603050405020304" pitchFamily="18" charset="0"/>
              <a:cs typeface="Times New Roman" panose="02020603050405020304" pitchFamily="18" charset="0"/>
            </a:endParaRPr>
          </a:p>
          <a:p>
            <a:pPr>
              <a:lnSpc>
                <a:spcPct val="120000"/>
              </a:lnSpc>
              <a:spcBef>
                <a:spcPts val="0"/>
              </a:spcBef>
            </a:pPr>
            <a:r>
              <a:rPr lang="es-ES" sz="8800" dirty="0">
                <a:latin typeface="+mj-lt"/>
              </a:rPr>
              <a:t>Como respuesta al brote de </a:t>
            </a:r>
            <a:r>
              <a:rPr lang="es-ES" sz="8800" dirty="0" err="1">
                <a:latin typeface="+mj-lt"/>
              </a:rPr>
              <a:t>COVID</a:t>
            </a:r>
            <a:r>
              <a:rPr lang="es-ES" sz="8800" dirty="0">
                <a:latin typeface="+mj-lt"/>
              </a:rPr>
              <a:t>-19, el Departamento de Salud Pública de Massachusetts y el Centro Nacional de Prevención y Control de Enfermedades recomiendan que se laven las manos frecuentemente o se usen los desinfectantes de manos basados en alcohol cuando la oportunidad para lavarse las manos no esté disponible.</a:t>
            </a:r>
          </a:p>
          <a:p>
            <a:pPr>
              <a:lnSpc>
                <a:spcPct val="120000"/>
              </a:lnSpc>
              <a:spcBef>
                <a:spcPts val="0"/>
              </a:spcBef>
            </a:pPr>
            <a:r>
              <a:rPr lang="es-ES" sz="8800" dirty="0">
                <a:latin typeface="+mj-lt"/>
              </a:rPr>
              <a:t>Los desinfectantes de manos son considerados como una droga de venta libre debido al alcohol que contiene, y las familias tienen la opción de preferir que su hijo no lo utilice. Tales familias pueden pedir que su hijo no tenga acceso al desinfectante de manos basados en alcohol en la escuela. El formulario estará disponible en la página web de SPS.</a:t>
            </a:r>
            <a:endParaRPr lang="es-ES" sz="5500" dirty="0">
              <a:latin typeface="+mj-lt"/>
            </a:endParaRPr>
          </a:p>
        </p:txBody>
      </p:sp>
      <p:sp>
        <p:nvSpPr>
          <p:cNvPr id="27"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0"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ext&#10;&#10;Description automatically generated">
            <a:extLst>
              <a:ext uri="{FF2B5EF4-FFF2-40B4-BE49-F238E27FC236}">
                <a16:creationId xmlns:a16="http://schemas.microsoft.com/office/drawing/2014/main" id="{44D82368-E752-4552-B246-4FE05B07AB49}"/>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432846" y="5612667"/>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5" name="Audio 4">
            <a:hlinkClick r:id="" action="ppaction://media"/>
            <a:extLst>
              <a:ext uri="{FF2B5EF4-FFF2-40B4-BE49-F238E27FC236}">
                <a16:creationId xmlns:a16="http://schemas.microsoft.com/office/drawing/2014/main" id="{711C26A9-99E6-491C-8CBF-1677D5C885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5194219"/>
      </p:ext>
    </p:extLst>
  </p:cSld>
  <p:clrMapOvr>
    <a:masterClrMapping/>
  </p:clrMapOvr>
  <mc:AlternateContent xmlns:mc="http://schemas.openxmlformats.org/markup-compatibility/2006" xmlns:p14="http://schemas.microsoft.com/office/powerpoint/2010/main">
    <mc:Choice Requires="p14">
      <p:transition p14:dur="0" advTm="79011"/>
    </mc:Choice>
    <mc:Fallback xmlns="">
      <p:transition advTm="7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2C5AEE-D9A9-400D-9C10-D4AE7498A4E9}"/>
              </a:ext>
            </a:extLst>
          </p:cNvPr>
          <p:cNvSpPr>
            <a:spLocks noGrp="1"/>
          </p:cNvSpPr>
          <p:nvPr>
            <p:ph type="title"/>
          </p:nvPr>
        </p:nvSpPr>
        <p:spPr>
          <a:xfrm>
            <a:off x="686834" y="901148"/>
            <a:ext cx="3341827" cy="5275815"/>
          </a:xfrm>
        </p:spPr>
        <p:txBody>
          <a:bodyPr>
            <a:normAutofit/>
          </a:bodyPr>
          <a:lstStyle/>
          <a:p>
            <a:r>
              <a:rPr lang="es-PR" sz="3200" b="1" dirty="0">
                <a:solidFill>
                  <a:srgbClr val="FFFFFF"/>
                </a:solidFill>
                <a:latin typeface="Calibri" panose="020F0502020204030204" pitchFamily="34" charset="0"/>
              </a:rPr>
              <a:t>Se implementarán las siguientes directrices para estudiantes a los que se administran medicamentos en la escuela</a:t>
            </a:r>
          </a:p>
        </p:txBody>
      </p:sp>
      <p:sp>
        <p:nvSpPr>
          <p:cNvPr id="39" name="Arc 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401E815-6581-4437-83C1-7A69D81177B4}"/>
              </a:ext>
            </a:extLst>
          </p:cNvPr>
          <p:cNvSpPr>
            <a:spLocks noGrp="1"/>
          </p:cNvSpPr>
          <p:nvPr>
            <p:ph idx="1"/>
          </p:nvPr>
        </p:nvSpPr>
        <p:spPr>
          <a:xfrm>
            <a:off x="4447308" y="591344"/>
            <a:ext cx="7186527" cy="5585619"/>
          </a:xfrm>
        </p:spPr>
        <p:txBody>
          <a:bodyPr anchor="ctr">
            <a:normAutofit/>
          </a:bodyPr>
          <a:lstStyle/>
          <a:p>
            <a:r>
              <a:rPr lang="es-ES" sz="2200" dirty="0">
                <a:latin typeface="+mj-lt"/>
              </a:rPr>
              <a:t>Las enfermeras colaborarán con el padre/tutor y el médico del estudiante para identificar maneras en que los medicamentos puedan tomarse en el hogar.</a:t>
            </a:r>
          </a:p>
          <a:p>
            <a:endParaRPr lang="es-ES" sz="2200" dirty="0">
              <a:latin typeface="+mj-lt"/>
            </a:endParaRPr>
          </a:p>
          <a:p>
            <a:r>
              <a:rPr lang="es-ES" sz="2200" dirty="0">
                <a:latin typeface="+mj-lt"/>
              </a:rPr>
              <a:t>Estudiantes que requieren la administración de medicamentos en la escuela se quedarán en su salón de clases hasta que la enfermera venga a recogerlos. </a:t>
            </a:r>
          </a:p>
          <a:p>
            <a:endParaRPr lang="es-ES" sz="2200" dirty="0">
              <a:latin typeface="+mj-lt"/>
            </a:endParaRPr>
          </a:p>
          <a:p>
            <a:r>
              <a:rPr lang="es-ES" sz="2200" dirty="0">
                <a:latin typeface="+mj-lt"/>
              </a:rPr>
              <a:t>El estudiante irá a la oficina de enfermería en la cual se permite solo un estudiante a la vez.</a:t>
            </a:r>
          </a:p>
        </p:txBody>
      </p:sp>
      <p:pic>
        <p:nvPicPr>
          <p:cNvPr id="7" name="Picture 6" descr="Text&#10;&#10;Description automatically generated">
            <a:extLst>
              <a:ext uri="{FF2B5EF4-FFF2-40B4-BE49-F238E27FC236}">
                <a16:creationId xmlns:a16="http://schemas.microsoft.com/office/drawing/2014/main" id="{B68DC38B-FAF1-4DB7-917E-F4D4901FCE7B}"/>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339294" y="229395"/>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4" name="Audio 3">
            <a:hlinkClick r:id="" action="ppaction://media"/>
            <a:extLst>
              <a:ext uri="{FF2B5EF4-FFF2-40B4-BE49-F238E27FC236}">
                <a16:creationId xmlns:a16="http://schemas.microsoft.com/office/drawing/2014/main" id="{4857C3DA-6F6F-486C-B603-972858E72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5026932"/>
      </p:ext>
    </p:extLst>
  </p:cSld>
  <p:clrMapOvr>
    <a:masterClrMapping/>
  </p:clrMapOvr>
  <mc:AlternateContent xmlns:mc="http://schemas.openxmlformats.org/markup-compatibility/2006" xmlns:p14="http://schemas.microsoft.com/office/powerpoint/2010/main">
    <mc:Choice Requires="p14">
      <p:transition p14:dur="0" advTm="53688"/>
    </mc:Choice>
    <mc:Fallback xmlns="">
      <p:transition advTm="5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B9AA8F5-3245-4B87-894A-BDCE6DEEBAEA}"/>
              </a:ext>
            </a:extLst>
          </p:cNvPr>
          <p:cNvSpPr>
            <a:spLocks noGrp="1"/>
          </p:cNvSpPr>
          <p:nvPr>
            <p:ph type="title"/>
          </p:nvPr>
        </p:nvSpPr>
        <p:spPr>
          <a:xfrm>
            <a:off x="838200" y="929096"/>
            <a:ext cx="10515600" cy="1325563"/>
          </a:xfrm>
        </p:spPr>
        <p:txBody>
          <a:bodyPr>
            <a:normAutofit/>
          </a:bodyPr>
          <a:lstStyle/>
          <a:p>
            <a:r>
              <a:rPr lang="es-US" b="1" dirty="0">
                <a:latin typeface="Calibri" panose="020F0502020204030204" pitchFamily="34" charset="0"/>
                <a:ea typeface="Times New Roman" panose="02020603050405020304" pitchFamily="18" charset="0"/>
              </a:rPr>
              <a:t>Traída  de medicamentos a la escuela</a:t>
            </a:r>
            <a:br>
              <a:rPr lang="es-US" b="1" dirty="0">
                <a:latin typeface="Calibri" panose="020F0502020204030204" pitchFamily="34" charset="0"/>
                <a:ea typeface="Times New Roman" panose="02020603050405020304" pitchFamily="18" charset="0"/>
              </a:rPr>
            </a:br>
            <a:endParaRPr lang="es-US" b="1" dirty="0"/>
          </a:p>
        </p:txBody>
      </p:sp>
      <p:sp>
        <p:nvSpPr>
          <p:cNvPr id="41" name="Arc 4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7339677-82E9-489E-9CD9-4706E4A019E8}"/>
              </a:ext>
            </a:extLst>
          </p:cNvPr>
          <p:cNvSpPr>
            <a:spLocks noGrp="1"/>
          </p:cNvSpPr>
          <p:nvPr>
            <p:ph idx="1"/>
          </p:nvPr>
        </p:nvSpPr>
        <p:spPr>
          <a:xfrm>
            <a:off x="838200" y="1825625"/>
            <a:ext cx="10515600" cy="4351338"/>
          </a:xfrm>
        </p:spPr>
        <p:txBody>
          <a:bodyPr>
            <a:normAutofit lnSpcReduction="10000"/>
          </a:bodyPr>
          <a:lstStyle/>
          <a:p>
            <a:pPr>
              <a:spcBef>
                <a:spcPts val="0"/>
              </a:spcBef>
            </a:pPr>
            <a:r>
              <a:rPr lang="es-ES" sz="2400" dirty="0">
                <a:latin typeface="+mj-lt"/>
                <a:ea typeface="Times New Roman" panose="02020603050405020304" pitchFamily="18" charset="0"/>
                <a:cs typeface="Times New Roman" panose="02020603050405020304" pitchFamily="18" charset="0"/>
              </a:rPr>
              <a:t>Se ruega que las familias saquen una cita con la enfermería escolar para traer los medicamentos para que el horario de entrega sea esparcido para acomodar el distanciamiento social.</a:t>
            </a:r>
          </a:p>
          <a:p>
            <a:pPr>
              <a:spcBef>
                <a:spcPts val="0"/>
              </a:spcBef>
            </a:pPr>
            <a:endParaRPr lang="es-ES" sz="2400" dirty="0">
              <a:latin typeface="+mj-lt"/>
              <a:ea typeface="Times New Roman" panose="02020603050405020304" pitchFamily="18" charset="0"/>
              <a:cs typeface="Times New Roman" panose="02020603050405020304" pitchFamily="18" charset="0"/>
            </a:endParaRPr>
          </a:p>
          <a:p>
            <a:pPr>
              <a:spcBef>
                <a:spcPts val="0"/>
              </a:spcBef>
            </a:pPr>
            <a:r>
              <a:rPr lang="es-ES" sz="2400" dirty="0">
                <a:latin typeface="+mj-lt"/>
                <a:ea typeface="Times New Roman" panose="02020603050405020304" pitchFamily="18" charset="0"/>
                <a:cs typeface="Times New Roman" panose="02020603050405020304" pitchFamily="18" charset="0"/>
              </a:rPr>
              <a:t> Si la enfermera lo aprueba, los estudiantes pueden administrarse y llevar consigo los medicamentos. Tales estudiantes deben guardar su medicamento en sus pertenencias personales. </a:t>
            </a:r>
          </a:p>
          <a:p>
            <a:pPr marL="0" indent="0">
              <a:spcBef>
                <a:spcPts val="0"/>
              </a:spcBef>
              <a:buNone/>
            </a:pPr>
            <a:endParaRPr lang="es-ES" sz="2400" dirty="0">
              <a:latin typeface="+mj-lt"/>
              <a:ea typeface="Times New Roman" panose="02020603050405020304" pitchFamily="18" charset="0"/>
              <a:cs typeface="Times New Roman" panose="02020603050405020304" pitchFamily="18" charset="0"/>
            </a:endParaRPr>
          </a:p>
          <a:p>
            <a:pPr>
              <a:spcBef>
                <a:spcPts val="0"/>
              </a:spcBef>
            </a:pPr>
            <a:r>
              <a:rPr lang="es-ES" sz="2400" dirty="0">
                <a:latin typeface="+mj-lt"/>
                <a:ea typeface="Times New Roman" panose="02020603050405020304" pitchFamily="18" charset="0"/>
                <a:cs typeface="Times New Roman" panose="02020603050405020304" pitchFamily="18" charset="0"/>
              </a:rPr>
              <a:t>Se realizarán los tratamientos de nebulizador por una enfermera con mascarilla N95 puesta en un cuarto con buena ventilación. Procedimientos de desinfección estrictas tomarán lugar después de cada tratamiento. Además, la enfermería  colaborará con el médico del estudiante para determinar si existe algún sistema de entrega alterno que sean seguros y apropiados para dicho tratamiento.</a:t>
            </a:r>
            <a:br>
              <a:rPr lang="es-ES" sz="2400" dirty="0">
                <a:latin typeface="+mj-lt"/>
              </a:rPr>
            </a:br>
            <a:endParaRPr lang="es-ES" sz="2400" dirty="0">
              <a:latin typeface="+mj-lt"/>
            </a:endParaRPr>
          </a:p>
        </p:txBody>
      </p:sp>
      <p:pic>
        <p:nvPicPr>
          <p:cNvPr id="16" name="Picture 15" descr="Text&#10;&#10;Description automatically generated">
            <a:extLst>
              <a:ext uri="{FF2B5EF4-FFF2-40B4-BE49-F238E27FC236}">
                <a16:creationId xmlns:a16="http://schemas.microsoft.com/office/drawing/2014/main" id="{59CF44E7-E6F9-43E9-9495-66268DE91D99}"/>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432846" y="5612667"/>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5" name="Audio 4">
            <a:hlinkClick r:id="" action="ppaction://media"/>
            <a:extLst>
              <a:ext uri="{FF2B5EF4-FFF2-40B4-BE49-F238E27FC236}">
                <a16:creationId xmlns:a16="http://schemas.microsoft.com/office/drawing/2014/main" id="{2826FA5F-1BC5-4553-9630-034DE842BE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2234322"/>
      </p:ext>
    </p:extLst>
  </p:cSld>
  <p:clrMapOvr>
    <a:masterClrMapping/>
  </p:clrMapOvr>
  <mc:AlternateContent xmlns:mc="http://schemas.openxmlformats.org/markup-compatibility/2006" xmlns:p14="http://schemas.microsoft.com/office/powerpoint/2010/main">
    <mc:Choice Requires="p14">
      <p:transition p14:dur="0" advTm="85214"/>
    </mc:Choice>
    <mc:Fallback xmlns="">
      <p:transition advTm="85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AA8F5-3245-4B87-894A-BDCE6DEEBAEA}"/>
              </a:ext>
            </a:extLst>
          </p:cNvPr>
          <p:cNvSpPr>
            <a:spLocks noGrp="1"/>
          </p:cNvSpPr>
          <p:nvPr>
            <p:ph type="title"/>
          </p:nvPr>
        </p:nvSpPr>
        <p:spPr>
          <a:xfrm>
            <a:off x="848239" y="365125"/>
            <a:ext cx="5769377" cy="1325563"/>
          </a:xfrm>
        </p:spPr>
        <p:txBody>
          <a:bodyPr>
            <a:normAutofit/>
          </a:bodyPr>
          <a:lstStyle/>
          <a:p>
            <a:r>
              <a:rPr lang="es-PR" b="1" dirty="0">
                <a:latin typeface="Calibri" panose="020F0502020204030204" pitchFamily="34" charset="0"/>
              </a:rPr>
              <a:t>Coberturas faciales</a:t>
            </a:r>
            <a:endParaRPr lang="es-PR" b="1" dirty="0"/>
          </a:p>
        </p:txBody>
      </p:sp>
      <p:sp>
        <p:nvSpPr>
          <p:cNvPr id="26"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7339677-82E9-489E-9CD9-4706E4A019E8}"/>
              </a:ext>
            </a:extLst>
          </p:cNvPr>
          <p:cNvSpPr>
            <a:spLocks noGrp="1"/>
          </p:cNvSpPr>
          <p:nvPr>
            <p:ph idx="1"/>
          </p:nvPr>
        </p:nvSpPr>
        <p:spPr>
          <a:xfrm>
            <a:off x="778649" y="1218531"/>
            <a:ext cx="6152238" cy="4351338"/>
          </a:xfrm>
        </p:spPr>
        <p:txBody>
          <a:bodyPr>
            <a:normAutofit fontScale="25000" lnSpcReduction="20000"/>
          </a:bodyPr>
          <a:lstStyle/>
          <a:p>
            <a:pPr marL="0" indent="0">
              <a:lnSpc>
                <a:spcPct val="120000"/>
              </a:lnSpc>
              <a:spcBef>
                <a:spcPts val="0"/>
              </a:spcBef>
              <a:buNone/>
            </a:pPr>
            <a:endParaRPr lang="es-ES" sz="8800" dirty="0">
              <a:effectLst/>
              <a:latin typeface="+mj-lt"/>
              <a:ea typeface="Times New Roman" panose="02020603050405020304" pitchFamily="18" charset="0"/>
              <a:cs typeface="Times New Roman" panose="02020603050405020304" pitchFamily="18" charset="0"/>
            </a:endParaRPr>
          </a:p>
          <a:p>
            <a:pPr>
              <a:lnSpc>
                <a:spcPct val="120000"/>
              </a:lnSpc>
              <a:spcBef>
                <a:spcPts val="0"/>
              </a:spcBef>
            </a:pPr>
            <a:r>
              <a:rPr lang="es-ES" sz="8800" dirty="0">
                <a:latin typeface="+mj-lt"/>
              </a:rPr>
              <a:t>Se requiere que los estudiantes de grados 2-12 se pongan coberteras faciales en la escuela y en el plantel escolar a menos que tengan una exención médica o estén tomando un descanso de la mascarilla. </a:t>
            </a:r>
          </a:p>
          <a:p>
            <a:pPr>
              <a:lnSpc>
                <a:spcPct val="120000"/>
              </a:lnSpc>
              <a:spcBef>
                <a:spcPts val="0"/>
              </a:spcBef>
            </a:pPr>
            <a:r>
              <a:rPr lang="es-ES" sz="8800" dirty="0">
                <a:latin typeface="+mj-lt"/>
              </a:rPr>
              <a:t>Los estudiantes serán exhortados a que practiquen poniéndose coberturas faciales dos semanas antes de que comience el modelo híbrido; o, en otras palabras, en ese momento se les va a pedir a que comiencen a utilizar coberturas faciales durante el aprendizaje remoto. </a:t>
            </a:r>
          </a:p>
          <a:p>
            <a:pPr>
              <a:lnSpc>
                <a:spcPct val="120000"/>
              </a:lnSpc>
              <a:spcBef>
                <a:spcPts val="0"/>
              </a:spcBef>
            </a:pPr>
            <a:r>
              <a:rPr lang="es-ES" sz="8800" dirty="0">
                <a:latin typeface="+mj-lt"/>
              </a:rPr>
              <a:t>Los estudiantes también serán exhortados a que practiquen a tomar descansos de la mascarilla, que incluye quitándose y volviendo a ponerse la mascarilla.</a:t>
            </a:r>
            <a:endParaRPr lang="es-ES" sz="5500" dirty="0">
              <a:latin typeface="+mj-lt"/>
            </a:endParaRPr>
          </a:p>
          <a:p>
            <a:pPr>
              <a:lnSpc>
                <a:spcPct val="120000"/>
              </a:lnSpc>
              <a:spcBef>
                <a:spcPts val="0"/>
              </a:spcBef>
            </a:pPr>
            <a:endParaRPr lang="es-ES" sz="8800" dirty="0">
              <a:latin typeface="+mj-lt"/>
            </a:endParaRPr>
          </a:p>
          <a:p>
            <a:pPr>
              <a:lnSpc>
                <a:spcPct val="120000"/>
              </a:lnSpc>
              <a:spcBef>
                <a:spcPts val="0"/>
              </a:spcBef>
            </a:pPr>
            <a:endParaRPr lang="es-ES" sz="8800" dirty="0">
              <a:latin typeface="+mj-lt"/>
            </a:endParaRPr>
          </a:p>
        </p:txBody>
      </p:sp>
      <p:sp>
        <p:nvSpPr>
          <p:cNvPr id="27"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0"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D5E7BCE5-6578-4233-BF77-1F9198A63433}"/>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432846" y="5612667"/>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6" name="Audio 5">
            <a:hlinkClick r:id="" action="ppaction://media"/>
            <a:extLst>
              <a:ext uri="{FF2B5EF4-FFF2-40B4-BE49-F238E27FC236}">
                <a16:creationId xmlns:a16="http://schemas.microsoft.com/office/drawing/2014/main" id="{F6F8F001-E9CF-4B95-BDFB-A7845B7C95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4842694"/>
      </p:ext>
    </p:extLst>
  </p:cSld>
  <p:clrMapOvr>
    <a:masterClrMapping/>
  </p:clrMapOvr>
  <mc:AlternateContent xmlns:mc="http://schemas.openxmlformats.org/markup-compatibility/2006" xmlns:p14="http://schemas.microsoft.com/office/powerpoint/2010/main">
    <mc:Choice Requires="p14">
      <p:transition p14:dur="0" advTm="77018"/>
    </mc:Choice>
    <mc:Fallback xmlns="">
      <p:transition advTm="7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2C5AEE-D9A9-400D-9C10-D4AE7498A4E9}"/>
              </a:ext>
            </a:extLst>
          </p:cNvPr>
          <p:cNvSpPr>
            <a:spLocks noGrp="1"/>
          </p:cNvSpPr>
          <p:nvPr>
            <p:ph type="title"/>
          </p:nvPr>
        </p:nvSpPr>
        <p:spPr>
          <a:xfrm>
            <a:off x="686834" y="591344"/>
            <a:ext cx="3480434" cy="5585619"/>
          </a:xfrm>
        </p:spPr>
        <p:txBody>
          <a:bodyPr>
            <a:normAutofit/>
          </a:bodyPr>
          <a:lstStyle/>
          <a:p>
            <a:r>
              <a:rPr lang="es-PR" sz="4000" b="1" dirty="0">
                <a:solidFill>
                  <a:srgbClr val="FFFFFF"/>
                </a:solidFill>
                <a:latin typeface="Calibri" panose="020F0502020204030204" pitchFamily="34" charset="0"/>
              </a:rPr>
              <a:t>Entrada y salida de la escuela</a:t>
            </a:r>
          </a:p>
        </p:txBody>
      </p:sp>
      <p:sp>
        <p:nvSpPr>
          <p:cNvPr id="39" name="Arc 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401E815-6581-4437-83C1-7A69D81177B4}"/>
              </a:ext>
            </a:extLst>
          </p:cNvPr>
          <p:cNvSpPr>
            <a:spLocks noGrp="1"/>
          </p:cNvSpPr>
          <p:nvPr>
            <p:ph idx="1"/>
          </p:nvPr>
        </p:nvSpPr>
        <p:spPr>
          <a:xfrm>
            <a:off x="4650705" y="807395"/>
            <a:ext cx="7057858" cy="5585619"/>
          </a:xfrm>
        </p:spPr>
        <p:txBody>
          <a:bodyPr anchor="ctr">
            <a:normAutofit/>
          </a:bodyPr>
          <a:lstStyle/>
          <a:p>
            <a:r>
              <a:rPr lang="es-ES" sz="2200" dirty="0">
                <a:latin typeface="+mj-lt"/>
              </a:rPr>
              <a:t>Los estudiantes siempre deben mantenerse a 6 pies de distancia de otros.</a:t>
            </a:r>
          </a:p>
          <a:p>
            <a:endParaRPr lang="es-ES" sz="2200" dirty="0">
              <a:latin typeface="+mj-lt"/>
            </a:endParaRPr>
          </a:p>
          <a:p>
            <a:r>
              <a:rPr lang="es-ES" sz="2200" dirty="0">
                <a:latin typeface="+mj-lt"/>
              </a:rPr>
              <a:t>Se usarán conos u otros marcadores para identificar una distancia de 6 pies afuera. </a:t>
            </a:r>
          </a:p>
          <a:p>
            <a:endParaRPr lang="es-ES" sz="2200" dirty="0">
              <a:latin typeface="+mj-lt"/>
            </a:endParaRPr>
          </a:p>
          <a:p>
            <a:r>
              <a:rPr lang="es-ES" sz="2200" dirty="0">
                <a:latin typeface="+mj-lt"/>
              </a:rPr>
              <a:t>Los estudiantes usarán múltiples entradas. </a:t>
            </a:r>
          </a:p>
          <a:p>
            <a:endParaRPr lang="es-ES" sz="2200" dirty="0">
              <a:latin typeface="+mj-lt"/>
            </a:endParaRPr>
          </a:p>
          <a:p>
            <a:r>
              <a:rPr lang="es-ES" sz="2200" dirty="0">
                <a:latin typeface="+mj-lt"/>
              </a:rPr>
              <a:t>El personal vigilará los estudiantes en el uso                                 de mascarillas, distanciamiento social, y la actividad                     en los pasillos. </a:t>
            </a:r>
          </a:p>
        </p:txBody>
      </p:sp>
      <p:pic>
        <p:nvPicPr>
          <p:cNvPr id="8" name="Picture 7" descr="Text&#10;&#10;Description automatically generated">
            <a:extLst>
              <a:ext uri="{FF2B5EF4-FFF2-40B4-BE49-F238E27FC236}">
                <a16:creationId xmlns:a16="http://schemas.microsoft.com/office/drawing/2014/main" id="{68A8B948-FF01-493F-9819-19A9A6E922F9}"/>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213544" y="5627276"/>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6" name="Audio 5">
            <a:hlinkClick r:id="" action="ppaction://media"/>
            <a:extLst>
              <a:ext uri="{FF2B5EF4-FFF2-40B4-BE49-F238E27FC236}">
                <a16:creationId xmlns:a16="http://schemas.microsoft.com/office/drawing/2014/main" id="{11234FC2-A154-4B10-BBFA-26FCCEB427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9730255"/>
      </p:ext>
    </p:extLst>
  </p:cSld>
  <p:clrMapOvr>
    <a:masterClrMapping/>
  </p:clrMapOvr>
  <mc:AlternateContent xmlns:mc="http://schemas.openxmlformats.org/markup-compatibility/2006" xmlns:p14="http://schemas.microsoft.com/office/powerpoint/2010/main">
    <mc:Choice Requires="p14">
      <p:transition p14:dur="0" advTm="45620"/>
    </mc:Choice>
    <mc:Fallback xmlns="">
      <p:transition advTm="4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9AA8F5-3245-4B87-894A-BDCE6DEEBAEA}"/>
              </a:ext>
            </a:extLst>
          </p:cNvPr>
          <p:cNvSpPr>
            <a:spLocks noGrp="1"/>
          </p:cNvSpPr>
          <p:nvPr>
            <p:ph type="title"/>
          </p:nvPr>
        </p:nvSpPr>
        <p:spPr>
          <a:xfrm>
            <a:off x="848239" y="365125"/>
            <a:ext cx="5558489" cy="1325563"/>
          </a:xfrm>
        </p:spPr>
        <p:txBody>
          <a:bodyPr>
            <a:normAutofit/>
          </a:bodyPr>
          <a:lstStyle/>
          <a:p>
            <a:r>
              <a:rPr lang="es-PR" b="1" dirty="0">
                <a:latin typeface="Calibri" panose="020F0502020204030204" pitchFamily="34" charset="0"/>
                <a:ea typeface="Times New Roman" panose="02020603050405020304" pitchFamily="18" charset="0"/>
              </a:rPr>
              <a:t>Salones de clases </a:t>
            </a:r>
            <a:endParaRPr lang="es-PR" b="1" dirty="0"/>
          </a:p>
        </p:txBody>
      </p:sp>
      <p:sp>
        <p:nvSpPr>
          <p:cNvPr id="26"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339677-82E9-489E-9CD9-4706E4A019E8}"/>
              </a:ext>
            </a:extLst>
          </p:cNvPr>
          <p:cNvSpPr>
            <a:spLocks noGrp="1"/>
          </p:cNvSpPr>
          <p:nvPr>
            <p:ph idx="1"/>
          </p:nvPr>
        </p:nvSpPr>
        <p:spPr>
          <a:xfrm>
            <a:off x="972732" y="1723254"/>
            <a:ext cx="5940204" cy="4351338"/>
          </a:xfrm>
        </p:spPr>
        <p:txBody>
          <a:bodyPr>
            <a:normAutofit fontScale="32500" lnSpcReduction="20000"/>
          </a:bodyPr>
          <a:lstStyle/>
          <a:p>
            <a:pPr marL="0" indent="0">
              <a:lnSpc>
                <a:spcPct val="120000"/>
              </a:lnSpc>
              <a:spcBef>
                <a:spcPts val="0"/>
              </a:spcBef>
              <a:buNone/>
            </a:pPr>
            <a:r>
              <a:rPr lang="es-ES" sz="6800" b="1" dirty="0">
                <a:latin typeface="+mj-lt"/>
                <a:ea typeface="Times New Roman" panose="02020603050405020304" pitchFamily="18" charset="0"/>
                <a:cs typeface="Times New Roman" panose="02020603050405020304" pitchFamily="18" charset="0"/>
              </a:rPr>
              <a:t>En los salones de clases, habrá:</a:t>
            </a:r>
          </a:p>
          <a:p>
            <a:pPr>
              <a:lnSpc>
                <a:spcPct val="120000"/>
              </a:lnSpc>
              <a:spcBef>
                <a:spcPts val="0"/>
              </a:spcBef>
            </a:pPr>
            <a:endParaRPr lang="es-ES" sz="6800" dirty="0">
              <a:latin typeface="+mj-lt"/>
              <a:ea typeface="Times New Roman" panose="02020603050405020304" pitchFamily="18" charset="0"/>
              <a:cs typeface="Times New Roman" panose="02020603050405020304" pitchFamily="18" charset="0"/>
            </a:endParaRPr>
          </a:p>
          <a:p>
            <a:pPr>
              <a:lnSpc>
                <a:spcPct val="120000"/>
              </a:lnSpc>
              <a:spcBef>
                <a:spcPts val="0"/>
              </a:spcBef>
            </a:pPr>
            <a:r>
              <a:rPr lang="es-ES" sz="6800" dirty="0">
                <a:latin typeface="+mj-lt"/>
                <a:ea typeface="Times New Roman" panose="02020603050405020304" pitchFamily="18" charset="0"/>
                <a:cs typeface="Times New Roman" panose="02020603050405020304" pitchFamily="18" charset="0"/>
              </a:rPr>
              <a:t>Grupos estudiantiles y asientos asignado</a:t>
            </a:r>
          </a:p>
          <a:p>
            <a:pPr marL="0" indent="0">
              <a:lnSpc>
                <a:spcPct val="120000"/>
              </a:lnSpc>
              <a:spcBef>
                <a:spcPts val="0"/>
              </a:spcBef>
              <a:buNone/>
            </a:pPr>
            <a:endParaRPr lang="es-ES" sz="6800" dirty="0">
              <a:latin typeface="+mj-lt"/>
              <a:ea typeface="Times New Roman" panose="02020603050405020304" pitchFamily="18" charset="0"/>
              <a:cs typeface="Times New Roman" panose="02020603050405020304" pitchFamily="18" charset="0"/>
            </a:endParaRPr>
          </a:p>
          <a:p>
            <a:pPr>
              <a:lnSpc>
                <a:spcPct val="120000"/>
              </a:lnSpc>
              <a:spcBef>
                <a:spcPts val="0"/>
              </a:spcBef>
            </a:pPr>
            <a:r>
              <a:rPr lang="es-ES" sz="6800" dirty="0">
                <a:latin typeface="+mj-lt"/>
                <a:ea typeface="Times New Roman" panose="02020603050405020304" pitchFamily="18" charset="0"/>
                <a:cs typeface="Times New Roman" panose="02020603050405020304" pitchFamily="18" charset="0"/>
              </a:rPr>
              <a:t>Estaciones de higiene de manos </a:t>
            </a:r>
          </a:p>
          <a:p>
            <a:pPr>
              <a:lnSpc>
                <a:spcPct val="120000"/>
              </a:lnSpc>
              <a:spcBef>
                <a:spcPts val="0"/>
              </a:spcBef>
            </a:pPr>
            <a:endParaRPr lang="es-ES" sz="6800" dirty="0">
              <a:latin typeface="+mj-lt"/>
              <a:ea typeface="Times New Roman" panose="02020603050405020304" pitchFamily="18" charset="0"/>
              <a:cs typeface="Times New Roman" panose="02020603050405020304" pitchFamily="18" charset="0"/>
            </a:endParaRPr>
          </a:p>
          <a:p>
            <a:pPr>
              <a:lnSpc>
                <a:spcPct val="120000"/>
              </a:lnSpc>
              <a:spcBef>
                <a:spcPts val="0"/>
              </a:spcBef>
            </a:pPr>
            <a:r>
              <a:rPr lang="es-ES" sz="6800" dirty="0">
                <a:latin typeface="+mj-lt"/>
                <a:ea typeface="Times New Roman" panose="02020603050405020304" pitchFamily="18" charset="0"/>
                <a:cs typeface="Times New Roman" panose="02020603050405020304" pitchFamily="18" charset="0"/>
              </a:rPr>
              <a:t>Distanciamiento social</a:t>
            </a:r>
          </a:p>
          <a:p>
            <a:pPr>
              <a:lnSpc>
                <a:spcPct val="120000"/>
              </a:lnSpc>
              <a:spcBef>
                <a:spcPts val="0"/>
              </a:spcBef>
            </a:pPr>
            <a:endParaRPr lang="es-ES" sz="6800" dirty="0">
              <a:latin typeface="+mj-lt"/>
              <a:ea typeface="Times New Roman" panose="02020603050405020304" pitchFamily="18" charset="0"/>
              <a:cs typeface="Times New Roman" panose="02020603050405020304" pitchFamily="18" charset="0"/>
            </a:endParaRPr>
          </a:p>
          <a:p>
            <a:pPr>
              <a:lnSpc>
                <a:spcPct val="120000"/>
              </a:lnSpc>
              <a:spcBef>
                <a:spcPts val="0"/>
              </a:spcBef>
            </a:pPr>
            <a:r>
              <a:rPr lang="es-ES" sz="6800" dirty="0">
                <a:latin typeface="+mj-lt"/>
                <a:ea typeface="Times New Roman" panose="02020603050405020304" pitchFamily="18" charset="0"/>
                <a:cs typeface="Times New Roman" panose="02020603050405020304" pitchFamily="18" charset="0"/>
              </a:rPr>
              <a:t>Descansos de la mascarilla</a:t>
            </a:r>
          </a:p>
          <a:p>
            <a:pPr>
              <a:lnSpc>
                <a:spcPct val="120000"/>
              </a:lnSpc>
              <a:spcBef>
                <a:spcPts val="0"/>
              </a:spcBef>
            </a:pPr>
            <a:endParaRPr lang="es-ES" sz="6800" dirty="0">
              <a:latin typeface="+mj-lt"/>
              <a:ea typeface="Times New Roman" panose="02020603050405020304" pitchFamily="18" charset="0"/>
              <a:cs typeface="Times New Roman" panose="02020603050405020304" pitchFamily="18" charset="0"/>
            </a:endParaRPr>
          </a:p>
          <a:p>
            <a:pPr>
              <a:lnSpc>
                <a:spcPct val="120000"/>
              </a:lnSpc>
              <a:spcBef>
                <a:spcPts val="0"/>
              </a:spcBef>
            </a:pPr>
            <a:r>
              <a:rPr lang="es-ES" sz="6800" dirty="0">
                <a:latin typeface="+mj-lt"/>
                <a:ea typeface="Times New Roman" panose="02020603050405020304" pitchFamily="18" charset="0"/>
                <a:cs typeface="Times New Roman" panose="02020603050405020304" pitchFamily="18" charset="0"/>
              </a:rPr>
              <a:t>Limpieza/desinfección</a:t>
            </a:r>
          </a:p>
          <a:p>
            <a:pPr marL="0" indent="0">
              <a:buNone/>
            </a:pPr>
            <a:br>
              <a:rPr lang="es-ES" sz="5500" dirty="0">
                <a:latin typeface="+mj-lt"/>
              </a:rPr>
            </a:br>
            <a:endParaRPr lang="es-ES" sz="5500" dirty="0">
              <a:latin typeface="+mj-lt"/>
            </a:endParaRPr>
          </a:p>
        </p:txBody>
      </p:sp>
      <p:sp>
        <p:nvSpPr>
          <p:cNvPr id="27"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Text&#10;&#10;Description automatically generated">
            <a:extLst>
              <a:ext uri="{FF2B5EF4-FFF2-40B4-BE49-F238E27FC236}">
                <a16:creationId xmlns:a16="http://schemas.microsoft.com/office/drawing/2014/main" id="{F7437073-BD2B-4D02-81D9-A3C92FBE57F2}"/>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134301" y="1763397"/>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4" name="Audio 3">
            <a:hlinkClick r:id="" action="ppaction://media"/>
            <a:extLst>
              <a:ext uri="{FF2B5EF4-FFF2-40B4-BE49-F238E27FC236}">
                <a16:creationId xmlns:a16="http://schemas.microsoft.com/office/drawing/2014/main" id="{C9E41EE8-8945-4CAF-9BF8-0F1477D39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4079118"/>
      </p:ext>
    </p:extLst>
  </p:cSld>
  <p:clrMapOvr>
    <a:masterClrMapping/>
  </p:clrMapOvr>
  <mc:AlternateContent xmlns:mc="http://schemas.openxmlformats.org/markup-compatibility/2006" xmlns:p14="http://schemas.microsoft.com/office/powerpoint/2010/main">
    <mc:Choice Requires="p14">
      <p:transition p14:dur="0" advTm="28694"/>
    </mc:Choice>
    <mc:Fallback xmlns="">
      <p:transition advTm="2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9AA8F5-3245-4B87-894A-BDCE6DEEBAEA}"/>
              </a:ext>
            </a:extLst>
          </p:cNvPr>
          <p:cNvSpPr>
            <a:spLocks noGrp="1"/>
          </p:cNvSpPr>
          <p:nvPr>
            <p:ph type="title"/>
          </p:nvPr>
        </p:nvSpPr>
        <p:spPr>
          <a:xfrm>
            <a:off x="1993572" y="110889"/>
            <a:ext cx="10515600" cy="1325563"/>
          </a:xfrm>
        </p:spPr>
        <p:txBody>
          <a:bodyPr>
            <a:normAutofit/>
          </a:bodyPr>
          <a:lstStyle/>
          <a:p>
            <a:r>
              <a:rPr lang="es-PR" b="1" dirty="0">
                <a:latin typeface="Calibri" panose="020F0502020204030204" pitchFamily="34" charset="0"/>
              </a:rPr>
              <a:t>Comidas</a:t>
            </a:r>
            <a:endParaRPr lang="es-PR" b="1" dirty="0"/>
          </a:p>
        </p:txBody>
      </p:sp>
      <p:sp>
        <p:nvSpPr>
          <p:cNvPr id="41" name="Arc 4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339677-82E9-489E-9CD9-4706E4A019E8}"/>
              </a:ext>
            </a:extLst>
          </p:cNvPr>
          <p:cNvSpPr>
            <a:spLocks noGrp="1"/>
          </p:cNvSpPr>
          <p:nvPr>
            <p:ph idx="1"/>
          </p:nvPr>
        </p:nvSpPr>
        <p:spPr>
          <a:xfrm>
            <a:off x="1993573" y="1149592"/>
            <a:ext cx="8439274" cy="5410234"/>
          </a:xfrm>
        </p:spPr>
        <p:txBody>
          <a:bodyPr>
            <a:normAutofit fontScale="25000" lnSpcReduction="20000"/>
          </a:bodyPr>
          <a:lstStyle/>
          <a:p>
            <a:pPr marL="0" indent="0">
              <a:spcBef>
                <a:spcPts val="0"/>
              </a:spcBef>
              <a:buNone/>
            </a:pPr>
            <a:r>
              <a:rPr lang="es-ES" sz="8400" dirty="0">
                <a:latin typeface="+mj-lt"/>
                <a:ea typeface="Times New Roman" panose="02020603050405020304" pitchFamily="18" charset="0"/>
                <a:cs typeface="Times New Roman" panose="02020603050405020304" pitchFamily="18" charset="0"/>
              </a:rPr>
              <a:t>Las comidas se distribuirán a cada estudiante uno a la vez manteniendo el distanciamiento social. </a:t>
            </a:r>
          </a:p>
          <a:p>
            <a:pPr marL="0" indent="0">
              <a:spcBef>
                <a:spcPts val="0"/>
              </a:spcBef>
              <a:buNone/>
            </a:pPr>
            <a:endParaRPr lang="es-ES" sz="8400" b="1" dirty="0">
              <a:latin typeface="+mj-lt"/>
              <a:ea typeface="Times New Roman" panose="02020603050405020304" pitchFamily="18" charset="0"/>
              <a:cs typeface="Times New Roman" panose="02020603050405020304" pitchFamily="18" charset="0"/>
            </a:endParaRPr>
          </a:p>
          <a:p>
            <a:pPr marL="0" indent="0">
              <a:spcBef>
                <a:spcPts val="0"/>
              </a:spcBef>
              <a:buNone/>
            </a:pPr>
            <a:r>
              <a:rPr lang="es-ES" sz="8400" b="1" dirty="0">
                <a:latin typeface="+mj-lt"/>
                <a:ea typeface="Times New Roman" panose="02020603050405020304" pitchFamily="18" charset="0"/>
                <a:cs typeface="Times New Roman" panose="02020603050405020304" pitchFamily="18" charset="0"/>
              </a:rPr>
              <a:t>Los estudiantes deben:</a:t>
            </a:r>
          </a:p>
          <a:p>
            <a:pPr marL="0" indent="0">
              <a:spcBef>
                <a:spcPts val="0"/>
              </a:spcBef>
              <a:buNone/>
            </a:pPr>
            <a:endParaRPr lang="es-ES" sz="8400" b="1" dirty="0">
              <a:latin typeface="+mj-lt"/>
              <a:ea typeface="Times New Roman" panose="02020603050405020304" pitchFamily="18" charset="0"/>
              <a:cs typeface="Times New Roman" panose="02020603050405020304" pitchFamily="18" charset="0"/>
            </a:endParaRP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Usar el desinfectante de manos</a:t>
            </a: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Recoger su comida, papel toalla, y toallitas desinfectantes</a:t>
            </a: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Volver a su pupitre</a:t>
            </a: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Usar una toallita desinfectante en sus manos</a:t>
            </a: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Pasar una toallita desinfectante en su escritorio </a:t>
            </a: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Colocar un papel toalla sobre su escritorio</a:t>
            </a: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Esperar a que los otros estudiantes hayan obtenido su comida y hayan regresado a sus escritorios</a:t>
            </a: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Quitarse la mascarilla y colocarla sobre el papel toalla </a:t>
            </a: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Comer sin compartir los alimentos con otros</a:t>
            </a: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Volver a ponerse la mascarilla</a:t>
            </a:r>
          </a:p>
          <a:p>
            <a:pPr>
              <a:lnSpc>
                <a:spcPct val="120000"/>
              </a:lnSpc>
              <a:spcBef>
                <a:spcPts val="0"/>
              </a:spcBef>
            </a:pPr>
            <a:r>
              <a:rPr lang="es-ES" sz="8400" dirty="0">
                <a:latin typeface="+mj-lt"/>
                <a:ea typeface="Times New Roman" panose="02020603050405020304" pitchFamily="18" charset="0"/>
                <a:cs typeface="Times New Roman" panose="02020603050405020304" pitchFamily="18" charset="0"/>
              </a:rPr>
              <a:t>Desechar la basura uno a la vez </a:t>
            </a:r>
          </a:p>
          <a:p>
            <a:pPr marL="0" indent="0">
              <a:buNone/>
            </a:pPr>
            <a:br>
              <a:rPr lang="es-ES" sz="2400" dirty="0">
                <a:latin typeface="+mj-lt"/>
              </a:rPr>
            </a:br>
            <a:endParaRPr lang="es-ES" sz="2400" dirty="0">
              <a:latin typeface="+mj-lt"/>
            </a:endParaRPr>
          </a:p>
        </p:txBody>
      </p:sp>
      <p:pic>
        <p:nvPicPr>
          <p:cNvPr id="8" name="Picture 7" descr="Text&#10;&#10;Description automatically generated">
            <a:extLst>
              <a:ext uri="{FF2B5EF4-FFF2-40B4-BE49-F238E27FC236}">
                <a16:creationId xmlns:a16="http://schemas.microsoft.com/office/drawing/2014/main" id="{5252666C-8A5D-42B3-A52D-104D382EE00B}"/>
              </a:ext>
            </a:extLst>
          </p:cNvPr>
          <p:cNvPicPr>
            <a:picLocks noChangeAspect="1"/>
          </p:cNvPicPr>
          <p:nvPr/>
        </p:nvPicPr>
        <p:blipFill rotWithShape="1">
          <a:blip r:embed="rId4">
            <a:extLst>
              <a:ext uri="{28A0092B-C50C-407E-A947-70E740481C1C}">
                <a14:useLocalDpi xmlns:a14="http://schemas.microsoft.com/office/drawing/2010/main" val="0"/>
              </a:ext>
            </a:extLst>
          </a:blip>
          <a:srcRect l="34218" t="8056" r="32090" b="9194"/>
          <a:stretch/>
        </p:blipFill>
        <p:spPr>
          <a:xfrm>
            <a:off x="10432846" y="5612667"/>
            <a:ext cx="1573624" cy="11788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5" name="Audio 4">
            <a:hlinkClick r:id="" action="ppaction://media"/>
            <a:extLst>
              <a:ext uri="{FF2B5EF4-FFF2-40B4-BE49-F238E27FC236}">
                <a16:creationId xmlns:a16="http://schemas.microsoft.com/office/drawing/2014/main" id="{2AA7A9AA-5BC1-4C14-9686-88EE6F2D26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9935598"/>
      </p:ext>
    </p:extLst>
  </p:cSld>
  <p:clrMapOvr>
    <a:masterClrMapping/>
  </p:clrMapOvr>
  <mc:AlternateContent xmlns:mc="http://schemas.openxmlformats.org/markup-compatibility/2006" xmlns:p14="http://schemas.microsoft.com/office/powerpoint/2010/main">
    <mc:Choice Requires="p14">
      <p:transition spd="slow" p14:dur="2000" advTm="84898"/>
    </mc:Choice>
    <mc:Fallback xmlns="">
      <p:transition spd="slow" advTm="8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6EE0E9A8E6B346AFF446DF6E22B559" ma:contentTypeVersion="4" ma:contentTypeDescription="Create a new document." ma:contentTypeScope="" ma:versionID="e945d76608c66c9d39b0271b34f38b8a">
  <xsd:schema xmlns:xsd="http://www.w3.org/2001/XMLSchema" xmlns:xs="http://www.w3.org/2001/XMLSchema" xmlns:p="http://schemas.microsoft.com/office/2006/metadata/properties" xmlns:ns3="e6218705-0186-42cf-9081-364433826911" targetNamespace="http://schemas.microsoft.com/office/2006/metadata/properties" ma:root="true" ma:fieldsID="31d6cdc8c6fe218d099394b527538341" ns3:_="">
    <xsd:import namespace="e6218705-0186-42cf-9081-36443382691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18705-0186-42cf-9081-3644338269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DC5486-ABF7-4874-879B-13A6E0D9EC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18705-0186-42cf-9081-3644338269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680AC2-E4D0-4C50-8193-079FA7B57D62}">
  <ds:schemaRefs>
    <ds:schemaRef ds:uri="e6218705-0186-42cf-9081-364433826911"/>
    <ds:schemaRef ds:uri="http://schemas.microsoft.com/office/2006/metadata/properties"/>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3A5FC2FF-1B6E-4CE9-9C35-B85FABD792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1603</TotalTime>
  <Words>1173</Words>
  <Application>Microsoft Office PowerPoint</Application>
  <PresentationFormat>Widescreen</PresentationFormat>
  <Paragraphs>97</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La vacuna contra la influenza es firmemente recomendada</vt:lpstr>
      <vt:lpstr>Desinfectante de manos</vt:lpstr>
      <vt:lpstr>Se implementarán las siguientes directrices para estudiantes a los que se administran medicamentos en la escuela</vt:lpstr>
      <vt:lpstr>Traída  de medicamentos a la escuela </vt:lpstr>
      <vt:lpstr>Coberturas faciales</vt:lpstr>
      <vt:lpstr>Entrada y salida de la escuela</vt:lpstr>
      <vt:lpstr>Salones de clases </vt:lpstr>
      <vt:lpstr>Comidas</vt:lpstr>
      <vt:lpstr>Usando el baño </vt:lpstr>
      <vt:lpstr>Transiciones</vt:lpstr>
      <vt:lpstr>Sala de espera médica</vt:lpstr>
      <vt:lpstr>  Las familias necesitan ayudar a mantener seguros a nuestros niños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Lucila Santana</dc:creator>
  <cp:lastModifiedBy>Cavaan, Azell</cp:lastModifiedBy>
  <cp:revision>54</cp:revision>
  <dcterms:created xsi:type="dcterms:W3CDTF">2021-01-22T21:02:40Z</dcterms:created>
  <dcterms:modified xsi:type="dcterms:W3CDTF">2021-02-02T13:23:22Z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0x010100F96EE0E9A8E6B346AFF446DF6E22B559</vt:lpwstr>
  </property>
</Properties>
</file>